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10" r:id="rId2"/>
  </p:sldMasterIdLst>
  <p:notesMasterIdLst>
    <p:notesMasterId r:id="rId49"/>
  </p:notesMasterIdLst>
  <p:handoutMasterIdLst>
    <p:handoutMasterId r:id="rId50"/>
  </p:handoutMasterIdLst>
  <p:sldIdLst>
    <p:sldId id="256" r:id="rId3"/>
    <p:sldId id="342" r:id="rId4"/>
    <p:sldId id="383" r:id="rId5"/>
    <p:sldId id="384" r:id="rId6"/>
    <p:sldId id="385" r:id="rId7"/>
    <p:sldId id="386" r:id="rId8"/>
    <p:sldId id="387" r:id="rId9"/>
    <p:sldId id="344" r:id="rId10"/>
    <p:sldId id="382" r:id="rId11"/>
    <p:sldId id="378" r:id="rId12"/>
    <p:sldId id="375" r:id="rId13"/>
    <p:sldId id="377" r:id="rId14"/>
    <p:sldId id="345" r:id="rId15"/>
    <p:sldId id="356" r:id="rId16"/>
    <p:sldId id="357" r:id="rId17"/>
    <p:sldId id="347" r:id="rId18"/>
    <p:sldId id="349" r:id="rId19"/>
    <p:sldId id="376" r:id="rId20"/>
    <p:sldId id="381" r:id="rId21"/>
    <p:sldId id="350" r:id="rId22"/>
    <p:sldId id="358" r:id="rId23"/>
    <p:sldId id="359" r:id="rId24"/>
    <p:sldId id="361" r:id="rId25"/>
    <p:sldId id="352" r:id="rId26"/>
    <p:sldId id="353" r:id="rId27"/>
    <p:sldId id="354" r:id="rId28"/>
    <p:sldId id="389" r:id="rId29"/>
    <p:sldId id="355" r:id="rId30"/>
    <p:sldId id="388" r:id="rId31"/>
    <p:sldId id="390" r:id="rId32"/>
    <p:sldId id="391" r:id="rId33"/>
    <p:sldId id="369" r:id="rId34"/>
    <p:sldId id="363" r:id="rId35"/>
    <p:sldId id="370" r:id="rId36"/>
    <p:sldId id="364" r:id="rId37"/>
    <p:sldId id="371" r:id="rId38"/>
    <p:sldId id="365" r:id="rId39"/>
    <p:sldId id="372" r:id="rId40"/>
    <p:sldId id="367" r:id="rId41"/>
    <p:sldId id="373" r:id="rId42"/>
    <p:sldId id="368" r:id="rId43"/>
    <p:sldId id="374" r:id="rId44"/>
    <p:sldId id="362" r:id="rId45"/>
    <p:sldId id="380" r:id="rId46"/>
    <p:sldId id="379" r:id="rId47"/>
    <p:sldId id="303" r:id="rId48"/>
  </p:sldIdLst>
  <p:sldSz cx="9144000" cy="6858000" type="screen4x3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94">
          <p15:clr>
            <a:srgbClr val="A4A3A4"/>
          </p15:clr>
        </p15:guide>
        <p15:guide id="2" pos="560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ert Van Hootegem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85C"/>
    <a:srgbClr val="43661C"/>
    <a:srgbClr val="00CCFF"/>
    <a:srgbClr val="800000"/>
    <a:srgbClr val="66FF99"/>
    <a:srgbClr val="CCFF33"/>
    <a:srgbClr val="D60093"/>
    <a:srgbClr val="996633"/>
    <a:srgbClr val="0033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7" autoAdjust="0"/>
    <p:restoredTop sz="93622" autoAdjust="0"/>
  </p:normalViewPr>
  <p:slideViewPr>
    <p:cSldViewPr snapToObjects="1">
      <p:cViewPr>
        <p:scale>
          <a:sx n="66" d="100"/>
          <a:sy n="66" d="100"/>
        </p:scale>
        <p:origin x="-1976" y="-792"/>
      </p:cViewPr>
      <p:guideLst>
        <p:guide orient="horz" pos="3294"/>
        <p:guide pos="56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5728"/>
    </p:cViewPr>
  </p:sorterViewPr>
  <p:notesViewPr>
    <p:cSldViewPr snapToObjects="1">
      <p:cViewPr varScale="1">
        <p:scale>
          <a:sx n="74" d="100"/>
          <a:sy n="74" d="100"/>
        </p:scale>
        <p:origin x="-32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commentAuthors" Target="commentAuthors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5T10:08:34.488" idx="2">
    <p:pos x="10" y="10"/>
    <p:text>ODAM lay out aan toevoegen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5T10:06:48.487" idx="1">
    <p:pos x="3130" y="270"/>
    <p:text>BIFURCATIE TUSSEN MASSA EN OP MAAT KLANT
FLEXIBLE SPECIALISATION AANBRENGEN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5T10:06:48.487" idx="1">
    <p:pos x="3130" y="270"/>
    <p:text>BIFURCATIE TUSSEN MASSA EN OP MAAT KLANT
FLEXIBLE SPECIALISATION AANBRENGEN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5T10:06:48.487" idx="1">
    <p:pos x="3130" y="270"/>
    <p:text>BIFURCATIE TUSSEN MASSA EN OP MAAT KLANT
FLEXIBLE SPECIALISATION AANBRENGEN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5T10:06:48.487" idx="1">
    <p:pos x="3130" y="270"/>
    <p:text>BIFURCATIE TUSSEN MASSA EN OP MAAT KLANT
FLEXIBLE SPECIALISATION AANBRENGEN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5T10:06:48.487" idx="1">
    <p:pos x="3130" y="270"/>
    <p:text>BIFURCATIE TUSSEN MASSA EN OP MAAT KLANT
FLEXIBLE SPECIALISATION AANBRENGEN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25T10:06:48.487" idx="3">
    <p:pos x="3130" y="270"/>
    <p:text>BIFURCATIE TUSSEN MASSA EN OP MAAT KLANT
FLEXIBLE SPECIALISATION AANBRENGEN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9FD9F9A-FBFC-4D8A-BB2C-16F8A4BA669D}" type="datetimeFigureOut">
              <a:rPr lang="nl-BE"/>
              <a:pPr>
                <a:defRPr/>
              </a:pPr>
              <a:t>20/08/14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F510418-2CD3-46D9-95E2-BFBA861D74F9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528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223F86B-187A-4A7D-9DA2-23F7EC4C99BA}" type="datetimeFigureOut">
              <a:rPr lang="nl-BE"/>
              <a:pPr>
                <a:defRPr/>
              </a:pPr>
              <a:t>20/08/14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539750" y="4319588"/>
            <a:ext cx="5761038" cy="4140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dirty="0" smtClean="0"/>
              <a:t>Klik om de modelstijlen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  <a:endParaRPr lang="nl-BE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FCB9BF3-40FC-48A6-8606-B566F5BB9C72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8429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Input </a:t>
            </a:r>
            <a:r>
              <a:rPr lang="en-US" dirty="0" err="1" smtClean="0"/>
              <a:t>througput</a:t>
            </a:r>
            <a:r>
              <a:rPr lang="en-US" dirty="0" smtClean="0"/>
              <a:t> output schema (met </a:t>
            </a:r>
            <a:r>
              <a:rPr lang="en-US" dirty="0" err="1" smtClean="0"/>
              <a:t>tempelmodel</a:t>
            </a:r>
            <a:r>
              <a:rPr lang="en-US" dirty="0" smtClean="0"/>
              <a:t> </a:t>
            </a:r>
            <a:r>
              <a:rPr lang="en-US" dirty="0" err="1" smtClean="0"/>
              <a:t>vaag</a:t>
            </a:r>
            <a:r>
              <a:rPr lang="en-US" dirty="0" smtClean="0"/>
              <a:t> op de </a:t>
            </a:r>
            <a:r>
              <a:rPr lang="en-US" dirty="0" err="1" smtClean="0"/>
              <a:t>achter-grond</a:t>
            </a:r>
            <a:endParaRPr lang="en-US" dirty="0" smtClean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CB9BF3-40FC-48A6-8606-B566F5BB9C72}" type="slidenum">
              <a:rPr lang="nl-BE" smtClean="0"/>
              <a:pPr>
                <a:defRPr/>
              </a:pPr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9023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Input =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Arbeidskrachten</a:t>
            </a:r>
            <a:r>
              <a:rPr lang="en-US" baseline="0" dirty="0" smtClean="0"/>
              <a:t> + </a:t>
            </a:r>
            <a:r>
              <a:rPr lang="en-US" baseline="0" dirty="0" err="1" smtClean="0"/>
              <a:t>laag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geschoolde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arbeidskrachten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CB9BF3-40FC-48A6-8606-B566F5BB9C72}" type="slidenum">
              <a:rPr lang="nl-BE" smtClean="0"/>
              <a:pPr>
                <a:defRPr/>
              </a:pPr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9023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Output= desired (VUCA </a:t>
            </a:r>
            <a:r>
              <a:rPr lang="en-US" dirty="0" err="1" smtClean="0"/>
              <a:t>laag</a:t>
            </a:r>
            <a:r>
              <a:rPr lang="en-US" dirty="0" smtClean="0"/>
              <a:t>), VUCA </a:t>
            </a:r>
            <a:r>
              <a:rPr lang="en-US" dirty="0" err="1" smtClean="0"/>
              <a:t>animeren</a:t>
            </a:r>
            <a:r>
              <a:rPr lang="en-US" dirty="0" smtClean="0"/>
              <a:t> non desired: </a:t>
            </a:r>
            <a:r>
              <a:rPr lang="en-US" dirty="0" err="1" smtClean="0"/>
              <a:t>ongelijkheid</a:t>
            </a:r>
            <a:r>
              <a:rPr lang="en-US" dirty="0" smtClean="0"/>
              <a:t>, </a:t>
            </a:r>
            <a:r>
              <a:rPr lang="en-US" dirty="0" err="1" smtClean="0"/>
              <a:t>ziekte</a:t>
            </a:r>
            <a:r>
              <a:rPr lang="en-US" dirty="0" smtClean="0"/>
              <a:t> en </a:t>
            </a:r>
            <a:r>
              <a:rPr lang="en-US" dirty="0" err="1" smtClean="0"/>
              <a:t>ecologische</a:t>
            </a:r>
            <a:r>
              <a:rPr lang="en-US" dirty="0" smtClean="0"/>
              <a:t> footprint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CB9BF3-40FC-48A6-8606-B566F5BB9C72}" type="slidenum">
              <a:rPr lang="nl-BE" smtClean="0"/>
              <a:pPr>
                <a:defRPr/>
              </a:pPr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9023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CB9BF3-40FC-48A6-8606-B566F5BB9C72}" type="slidenum">
              <a:rPr lang="nl-BE" smtClean="0"/>
              <a:pPr>
                <a:defRPr/>
              </a:pPr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968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5454" y="8686289"/>
            <a:ext cx="2972547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42" tIns="45921" rIns="91842" bIns="45921" anchor="b"/>
          <a:lstStyle/>
          <a:p>
            <a:pPr algn="r" defTabSz="919163" eaLnBrk="1" hangingPunct="1"/>
            <a:fld id="{26F344FA-8F7A-4CBC-B03F-66A0938B74B4}" type="slidenum">
              <a:rPr lang="en-GB" sz="1200"/>
              <a:pPr algn="r" defTabSz="919163" eaLnBrk="1" hangingPunct="1"/>
              <a:t>17</a:t>
            </a:fld>
            <a:endParaRPr lang="en-GB" sz="1200"/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3853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31" tIns="45915" rIns="91831" bIns="45915" anchor="b"/>
          <a:lstStyle/>
          <a:p>
            <a:pPr algn="r" eaLnBrk="1" hangingPunct="1"/>
            <a:fld id="{082BD607-5992-48AE-8BAD-3AC799650446}" type="slidenum">
              <a:rPr lang="nl-NL" sz="1200"/>
              <a:pPr algn="r" eaLnBrk="1" hangingPunct="1"/>
              <a:t>17</a:t>
            </a:fld>
            <a:endParaRPr lang="nl-NL" sz="1200"/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1" y="4343145"/>
            <a:ext cx="5487041" cy="4115019"/>
          </a:xfrm>
          <a:noFill/>
          <a:ln/>
        </p:spPr>
        <p:txBody>
          <a:bodyPr/>
          <a:lstStyle/>
          <a:p>
            <a:pPr eaLnBrk="1" hangingPunct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532694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Input </a:t>
            </a:r>
            <a:r>
              <a:rPr lang="en-US" dirty="0" err="1" smtClean="0"/>
              <a:t>througput</a:t>
            </a:r>
            <a:r>
              <a:rPr lang="en-US" dirty="0" smtClean="0"/>
              <a:t> output schema (met </a:t>
            </a:r>
            <a:r>
              <a:rPr lang="en-US" dirty="0" err="1" smtClean="0"/>
              <a:t>tempelmodel</a:t>
            </a:r>
            <a:r>
              <a:rPr lang="en-US" dirty="0" smtClean="0"/>
              <a:t> </a:t>
            </a:r>
            <a:r>
              <a:rPr lang="en-US" dirty="0" err="1" smtClean="0"/>
              <a:t>vaag</a:t>
            </a:r>
            <a:r>
              <a:rPr lang="en-US" dirty="0" smtClean="0"/>
              <a:t> op de </a:t>
            </a:r>
            <a:r>
              <a:rPr lang="en-US" dirty="0" err="1" smtClean="0"/>
              <a:t>achter-grond</a:t>
            </a:r>
            <a:endParaRPr lang="en-US" dirty="0" smtClean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CB9BF3-40FC-48A6-8606-B566F5BB9C72}" type="slidenum">
              <a:rPr lang="nl-BE" smtClean="0"/>
              <a:pPr>
                <a:defRPr/>
              </a:pPr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9023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Input </a:t>
            </a:r>
            <a:r>
              <a:rPr lang="en-US" dirty="0" err="1" smtClean="0"/>
              <a:t>througput</a:t>
            </a:r>
            <a:r>
              <a:rPr lang="en-US" dirty="0" smtClean="0"/>
              <a:t> output schema (met </a:t>
            </a:r>
            <a:r>
              <a:rPr lang="en-US" dirty="0" err="1" smtClean="0"/>
              <a:t>tempelmodel</a:t>
            </a:r>
            <a:r>
              <a:rPr lang="en-US" dirty="0" smtClean="0"/>
              <a:t> </a:t>
            </a:r>
            <a:r>
              <a:rPr lang="en-US" dirty="0" err="1" smtClean="0"/>
              <a:t>vaag</a:t>
            </a:r>
            <a:r>
              <a:rPr lang="en-US" dirty="0" smtClean="0"/>
              <a:t> op de </a:t>
            </a:r>
            <a:r>
              <a:rPr lang="en-US" dirty="0" err="1" smtClean="0"/>
              <a:t>achter-grond</a:t>
            </a:r>
            <a:endParaRPr lang="en-US" dirty="0" smtClean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CB9BF3-40FC-48A6-8606-B566F5BB9C72}" type="slidenum">
              <a:rPr lang="nl-BE" smtClean="0"/>
              <a:pPr>
                <a:defRPr/>
              </a:pPr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9023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smtClean="0"/>
          </a:p>
        </p:txBody>
      </p:sp>
      <p:sp>
        <p:nvSpPr>
          <p:cNvPr id="146436" name="Footer Placeholder 3"/>
          <p:cNvSpPr txBox="1">
            <a:spLocks noGrp="1"/>
          </p:cNvSpPr>
          <p:nvPr/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888" tIns="0" rIns="19888" bIns="0" anchor="b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BE" altLang="en-GB" sz="1000" i="1">
                <a:latin typeface="Times New Roman" panose="02020603050405020304" pitchFamily="18" charset="0"/>
              </a:rPr>
              <a:t>©2003 Katholieke Universiteit Leuven</a:t>
            </a:r>
          </a:p>
        </p:txBody>
      </p:sp>
      <p:sp>
        <p:nvSpPr>
          <p:cNvPr id="146437" name="Slide Number Placeholder 4"/>
          <p:cNvSpPr txBox="1">
            <a:spLocks noGrp="1"/>
          </p:cNvSpPr>
          <p:nvPr/>
        </p:nvSpPr>
        <p:spPr bwMode="auto">
          <a:xfrm>
            <a:off x="4024313" y="9723438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888" tIns="0" rIns="19888" bIns="0" anchor="b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BD9592E-2942-45CC-BFB2-3598EC00A80C}" type="slidenum">
              <a:rPr lang="nl-BE" altLang="en-GB" sz="1000" i="1">
                <a:latin typeface="Times New Roman" panose="02020603050405020304" pitchFamily="18" charset="0"/>
              </a:rPr>
              <a:pPr algn="r"/>
              <a:t>25</a:t>
            </a:fld>
            <a:endParaRPr lang="nl-BE" altLang="en-GB" sz="1000" i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4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smtClean="0"/>
          </a:p>
        </p:txBody>
      </p:sp>
      <p:sp>
        <p:nvSpPr>
          <p:cNvPr id="146436" name="Footer Placeholder 3"/>
          <p:cNvSpPr txBox="1">
            <a:spLocks noGrp="1"/>
          </p:cNvSpPr>
          <p:nvPr/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888" tIns="0" rIns="19888" bIns="0" anchor="b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BE" altLang="en-GB" sz="1000" i="1">
                <a:latin typeface="Times New Roman" panose="02020603050405020304" pitchFamily="18" charset="0"/>
              </a:rPr>
              <a:t>©2003 Katholieke Universiteit Leuven</a:t>
            </a:r>
          </a:p>
        </p:txBody>
      </p:sp>
      <p:sp>
        <p:nvSpPr>
          <p:cNvPr id="146437" name="Slide Number Placeholder 4"/>
          <p:cNvSpPr txBox="1">
            <a:spLocks noGrp="1"/>
          </p:cNvSpPr>
          <p:nvPr/>
        </p:nvSpPr>
        <p:spPr bwMode="auto">
          <a:xfrm>
            <a:off x="4024313" y="9723438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888" tIns="0" rIns="19888" bIns="0" anchor="b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BD9592E-2942-45CC-BFB2-3598EC00A80C}" type="slidenum">
              <a:rPr lang="nl-BE" altLang="en-GB" sz="1000" i="1">
                <a:latin typeface="Times New Roman" panose="02020603050405020304" pitchFamily="18" charset="0"/>
              </a:rPr>
              <a:pPr algn="r"/>
              <a:t>27</a:t>
            </a:fld>
            <a:endParaRPr lang="nl-BE" altLang="en-GB" sz="1000" i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4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647700"/>
            <a:ext cx="9144000" cy="6227763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5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1800225"/>
            <a:ext cx="1839913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3575" y="5705475"/>
            <a:ext cx="4286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63" y="360363"/>
            <a:ext cx="20145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  <p:pic>
        <p:nvPicPr>
          <p:cNvPr id="3" name="Picture 2" descr="logo PM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821" y="360363"/>
            <a:ext cx="1973179" cy="7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8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3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55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647700"/>
            <a:ext cx="9144000" cy="6227763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5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1800225"/>
            <a:ext cx="1839913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3575" y="5705475"/>
            <a:ext cx="4286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63" y="360363"/>
            <a:ext cx="20145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12833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2A830-B482-497F-8166-7B444408BE57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27524-768B-4B54-83AB-F60224E7FED2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1575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0"/>
            <a:ext cx="9144000" cy="6372225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5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1238" y="6048375"/>
            <a:ext cx="1512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9600"/>
            <a:ext cx="330041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3780000" y="4419108"/>
            <a:ext cx="5094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06794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EEA29-B372-4088-AC54-6B6710B12094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1656E-21D3-4802-BB0D-877A1DE62264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46562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228AA-945C-4E7F-8E80-F509AE311621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CF1C2-6657-47F0-87FC-B427CE0CCAA2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37725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7EE23-6214-4C2C-AC0A-7F1B10CF63AB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2A877-ADA3-4C45-B620-70A05B95CB3A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95162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A52B1-68E3-4659-959A-FB2533F5BA51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0FDE1-59FA-4B49-B6B9-F8A5DB018FF6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57194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3008313" cy="89510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E85E9-CCB2-46C7-8B99-B833C599A6CC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508D1-DC2F-412F-8ADD-C13695BFF60A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5491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39737-21D8-43CF-9E85-3D680A815061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1FDE6-284E-4F58-9F0D-ED4CFC87C809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4994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4788000"/>
            <a:ext cx="8334000" cy="540000"/>
          </a:xfrm>
        </p:spPr>
        <p:txBody>
          <a:bodyPr anchor="t">
            <a:noAutofit/>
          </a:bodyPr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CDC08-9018-469C-AA5C-9F47C6A58CD1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atum 4"/>
          <p:cNvSpPr>
            <a:spLocks noGrp="1"/>
          </p:cNvSpPr>
          <p:nvPr>
            <p:ph type="dt" sz="half" idx="12"/>
          </p:nvPr>
        </p:nvSpPr>
        <p:spPr>
          <a:xfrm>
            <a:off x="539750" y="6048375"/>
            <a:ext cx="9366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B336-1950-48EF-8447-7ADB0AA3988E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3337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0"/>
            <a:ext cx="9144000" cy="6372225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5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1238" y="6048375"/>
            <a:ext cx="1512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9600"/>
            <a:ext cx="330041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3780000" y="4419108"/>
            <a:ext cx="5094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7145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52021-F606-4263-95AA-EF7A6F22522B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6941D-827D-444D-8C07-F191FD74C8EF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6493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BEF81-8E29-43CE-8E6D-F024D1C3A115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2B32B-6451-456B-A45C-DE49BE5FC7C7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41847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F281B-CA16-4836-BF59-821CD094398D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B1A45-9463-4840-8830-82559B3C6FEB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0060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EEF63-E8DD-4954-AF00-0D76CF76335F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8EAD9-737B-4D01-AF32-5A2863C91992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9972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3008313" cy="89510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8B4E7-4C03-4AF7-AF88-67C45F2C2567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3E0BF-C511-491F-B960-5372867C98BF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41058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4788000"/>
            <a:ext cx="8334000" cy="540000"/>
          </a:xfrm>
        </p:spPr>
        <p:txBody>
          <a:bodyPr anchor="t">
            <a:noAutofit/>
          </a:bodyPr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BE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39750" y="6048375"/>
            <a:ext cx="9366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C623-8C38-4CA8-9201-5414DD763102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8FDC6-55A4-442D-86FB-F1FBC2FFED1B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599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39750" y="179388"/>
            <a:ext cx="83343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en typ de titel</a:t>
            </a:r>
            <a:endParaRPr lang="nl-BE" altLang="nl-BE" smtClean="0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539750" y="1349375"/>
            <a:ext cx="83343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en typ de tekst</a:t>
            </a:r>
          </a:p>
          <a:p>
            <a:pPr lvl="1"/>
            <a:r>
              <a:rPr lang="nl-NL" altLang="nl-BE" smtClean="0"/>
              <a:t>Tweede niveau</a:t>
            </a:r>
          </a:p>
          <a:p>
            <a:pPr lvl="2"/>
            <a:r>
              <a:rPr lang="nl-NL" altLang="nl-BE" smtClean="0"/>
              <a:t>Derde niveau</a:t>
            </a:r>
          </a:p>
          <a:p>
            <a:pPr lvl="3"/>
            <a:r>
              <a:rPr lang="nl-NL" altLang="nl-BE" smtClean="0"/>
              <a:t>Vierde niveau</a:t>
            </a:r>
          </a:p>
          <a:p>
            <a:pPr lvl="4"/>
            <a:r>
              <a:rPr lang="nl-NL" altLang="nl-BE" smtClean="0"/>
              <a:t>Vijfde niveau</a:t>
            </a:r>
            <a:endParaRPr lang="nl-BE" altLang="nl-BE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750" y="6048375"/>
            <a:ext cx="935038" cy="2873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DE76FE6-F928-44CD-8667-08965533F57E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5275" y="6048375"/>
            <a:ext cx="1981200" cy="2873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5375" y="6048375"/>
            <a:ext cx="936625" cy="2873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F0646BA-5CB7-474B-B8FE-48684B6D43DA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225"/>
            <a:ext cx="9144000" cy="485775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1032" name="Afbeelding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1238" y="6048375"/>
            <a:ext cx="1512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ogo PM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238" y="332656"/>
            <a:ext cx="1532662" cy="5585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6" r:id="rId2"/>
    <p:sldLayoutId id="2147483739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40" r:id="rId9"/>
    <p:sldLayoutId id="2147483744" r:id="rId10"/>
    <p:sldLayoutId id="214748374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9pPr>
    </p:titleStyle>
    <p:bodyStyle>
      <a:lvl1pPr marL="358775" indent="-358775" algn="l" rtl="0" eaLnBrk="1" fontAlgn="base" hangingPunct="1">
        <a:spcBef>
          <a:spcPts val="575"/>
        </a:spcBef>
        <a:spcAft>
          <a:spcPct val="0"/>
        </a:spcAft>
        <a:buSzPct val="110000"/>
        <a:buFont typeface="Arial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19138" indent="-360363" algn="l" rtl="0" eaLnBrk="1" fontAlgn="base" hangingPunct="1">
        <a:spcBef>
          <a:spcPts val="575"/>
        </a:spcBef>
        <a:spcAft>
          <a:spcPct val="0"/>
        </a:spcAft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89013" indent="-2698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79388" algn="l" rtl="0" eaLnBrk="1" fontAlgn="base" hangingPunct="1">
        <a:spcBef>
          <a:spcPts val="375"/>
        </a:spcBef>
        <a:spcAft>
          <a:spcPct val="0"/>
        </a:spcAft>
        <a:buSzPct val="80000"/>
        <a:buFont typeface="Arial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rtl="0" eaLnBrk="1" fontAlgn="base" hangingPunct="1">
        <a:spcBef>
          <a:spcPts val="375"/>
        </a:spcBef>
        <a:spcAft>
          <a:spcPct val="0"/>
        </a:spcAft>
        <a:buFont typeface="Arial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43325"/>
            <a:ext cx="3240088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39750" y="179388"/>
            <a:ext cx="83343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en typ de titel</a:t>
            </a:r>
            <a:endParaRPr lang="nl-BE" altLang="nl-BE" smtClean="0"/>
          </a:p>
        </p:txBody>
      </p:sp>
      <p:sp>
        <p:nvSpPr>
          <p:cNvPr id="2052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539750" y="1349375"/>
            <a:ext cx="83343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en typ de tekst</a:t>
            </a:r>
          </a:p>
          <a:p>
            <a:pPr lvl="1"/>
            <a:r>
              <a:rPr lang="nl-NL" altLang="nl-BE" smtClean="0"/>
              <a:t>Tweede niveau</a:t>
            </a:r>
          </a:p>
          <a:p>
            <a:pPr lvl="2"/>
            <a:r>
              <a:rPr lang="nl-NL" altLang="nl-BE" smtClean="0"/>
              <a:t>Derde niveau</a:t>
            </a:r>
          </a:p>
          <a:p>
            <a:pPr lvl="3"/>
            <a:r>
              <a:rPr lang="nl-NL" altLang="nl-BE" smtClean="0"/>
              <a:t>Vierde niveau</a:t>
            </a:r>
          </a:p>
          <a:p>
            <a:pPr lvl="4"/>
            <a:r>
              <a:rPr lang="nl-NL" altLang="nl-BE" smtClean="0"/>
              <a:t>Vijfde niveau</a:t>
            </a:r>
            <a:endParaRPr lang="nl-BE" altLang="nl-BE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750" y="6048375"/>
            <a:ext cx="935038" cy="2873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82125C7-DB4A-4991-B228-8252A6A85273}" type="datetimeFigureOut">
              <a:rPr lang="nl-BE"/>
              <a:pPr>
                <a:defRPr/>
              </a:pPr>
              <a:t>20/08/14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5275" y="6048375"/>
            <a:ext cx="1981200" cy="2873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5375" y="6048375"/>
            <a:ext cx="936625" cy="2873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DFF6C8D-8D0D-4B25-8CB9-ECE496AA8F4F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225"/>
            <a:ext cx="9144000" cy="485775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2057" name="Afbeelding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1238" y="6048375"/>
            <a:ext cx="1512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32" r:id="rId2"/>
    <p:sldLayoutId id="214748374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43" r:id="rId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9pPr>
    </p:titleStyle>
    <p:bodyStyle>
      <a:lvl1pPr marL="358775" indent="-358775" algn="l" rtl="0" fontAlgn="base">
        <a:spcBef>
          <a:spcPts val="575"/>
        </a:spcBef>
        <a:spcAft>
          <a:spcPct val="0"/>
        </a:spcAft>
        <a:buSzPct val="110000"/>
        <a:buFont typeface="Arial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19138" indent="-360363" algn="l" rtl="0" fontAlgn="base">
        <a:spcBef>
          <a:spcPts val="575"/>
        </a:spcBef>
        <a:spcAft>
          <a:spcPct val="0"/>
        </a:spcAft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89013" indent="-26987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79388" algn="l" rtl="0" fontAlgn="base">
        <a:spcBef>
          <a:spcPts val="375"/>
        </a:spcBef>
        <a:spcAft>
          <a:spcPct val="0"/>
        </a:spcAft>
        <a:buSzPct val="80000"/>
        <a:buFont typeface="Arial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rtl="0" fontAlgn="base">
        <a:spcBef>
          <a:spcPts val="375"/>
        </a:spcBef>
        <a:spcAft>
          <a:spcPct val="0"/>
        </a:spcAft>
        <a:buFont typeface="Arial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comments" Target="../comments/commen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ctrTitle"/>
          </p:nvPr>
        </p:nvSpPr>
        <p:spPr>
          <a:xfrm>
            <a:off x="2627785" y="2087563"/>
            <a:ext cx="6047904" cy="1800225"/>
          </a:xfrm>
        </p:spPr>
        <p:txBody>
          <a:bodyPr/>
          <a:lstStyle/>
          <a:p>
            <a:pPr algn="ctr"/>
            <a:r>
              <a:rPr lang="en-GB" altLang="nl-BE" sz="2800" b="1" dirty="0" smtClean="0"/>
              <a:t>TOTAL WORKPLACE INNOVATION</a:t>
            </a:r>
            <a:br>
              <a:rPr lang="en-GB" altLang="nl-BE" sz="2800" b="1" dirty="0" smtClean="0"/>
            </a:br>
            <a:r>
              <a:rPr lang="en-GB" altLang="nl-BE" sz="2800" b="1" dirty="0" smtClean="0"/>
              <a:t/>
            </a:r>
            <a:br>
              <a:rPr lang="en-GB" altLang="nl-BE" sz="2800" b="1" dirty="0" smtClean="0"/>
            </a:br>
            <a:r>
              <a:rPr lang="en-GB" altLang="nl-BE" sz="2400" b="1" dirty="0" smtClean="0"/>
              <a:t>The paradigm that will change the organisation</a:t>
            </a:r>
            <a:endParaRPr lang="nl-BE" altLang="nl-BE" sz="2400" dirty="0" smtClean="0">
              <a:latin typeface="Arial" charset="0"/>
              <a:cs typeface="Arial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843808" y="5445224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 smtClean="0">
                <a:solidFill>
                  <a:schemeClr val="bg1"/>
                </a:solidFill>
              </a:rPr>
              <a:t> OD</a:t>
            </a:r>
            <a:r>
              <a:rPr lang="en-GB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</a:t>
            </a:r>
            <a:r>
              <a:rPr lang="en-GB" sz="1600" b="1" dirty="0" smtClean="0">
                <a:solidFill>
                  <a:schemeClr val="bg1"/>
                </a:solidFill>
              </a:rPr>
              <a:t>M                                        17</a:t>
            </a:r>
            <a:r>
              <a:rPr lang="en-GB" sz="1600" b="1" baseline="30000" dirty="0" smtClean="0">
                <a:solidFill>
                  <a:schemeClr val="bg1"/>
                </a:solidFill>
              </a:rPr>
              <a:t>th</a:t>
            </a:r>
            <a:r>
              <a:rPr lang="en-GB" sz="1600" b="1" dirty="0" smtClean="0">
                <a:solidFill>
                  <a:schemeClr val="bg1"/>
                </a:solidFill>
              </a:rPr>
              <a:t>-20</a:t>
            </a:r>
            <a:r>
              <a:rPr lang="en-GB" sz="1600" b="1" baseline="30000" dirty="0" smtClean="0">
                <a:solidFill>
                  <a:schemeClr val="bg1"/>
                </a:solidFill>
              </a:rPr>
              <a:t>th</a:t>
            </a:r>
            <a:r>
              <a:rPr lang="en-GB" sz="1600" b="1" dirty="0" smtClean="0">
                <a:solidFill>
                  <a:schemeClr val="bg1"/>
                </a:solidFill>
              </a:rPr>
              <a:t> August 2014</a:t>
            </a:r>
          </a:p>
          <a:p>
            <a:pPr algn="just"/>
            <a:r>
              <a:rPr lang="en-GB" sz="1600" b="1" dirty="0" smtClean="0">
                <a:solidFill>
                  <a:schemeClr val="bg1"/>
                </a:solidFill>
              </a:rPr>
              <a:t>   N</a:t>
            </a:r>
            <a:r>
              <a:rPr lang="en-GB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GB" sz="1600" b="1" dirty="0" smtClean="0">
                <a:solidFill>
                  <a:schemeClr val="bg1"/>
                </a:solidFill>
              </a:rPr>
              <a:t>S                                      Copenhagen, Denmark</a:t>
            </a:r>
          </a:p>
          <a:p>
            <a:pPr algn="just"/>
            <a:r>
              <a:rPr lang="en-GB" sz="1600" b="1" dirty="0" smtClean="0">
                <a:solidFill>
                  <a:schemeClr val="bg1"/>
                </a:solidFill>
              </a:rPr>
              <a:t>  2</a:t>
            </a:r>
            <a:r>
              <a:rPr lang="en-GB" sz="1600" b="1" dirty="0" smtClean="0">
                <a:solidFill>
                  <a:schemeClr val="accent3">
                    <a:lumMod val="50000"/>
                  </a:schemeClr>
                </a:solidFill>
              </a:rPr>
              <a:t>0</a:t>
            </a:r>
            <a:r>
              <a:rPr lang="en-GB" sz="1600" b="1" dirty="0" smtClean="0">
                <a:solidFill>
                  <a:schemeClr val="bg1"/>
                </a:solidFill>
              </a:rPr>
              <a:t>14                            </a:t>
            </a:r>
            <a:r>
              <a:rPr lang="en-GB" sz="1600" b="1" dirty="0" err="1" smtClean="0">
                <a:solidFill>
                  <a:schemeClr val="bg1"/>
                </a:solidFill>
              </a:rPr>
              <a:t>Prof.</a:t>
            </a:r>
            <a:r>
              <a:rPr lang="en-GB" sz="1600" b="1" dirty="0" smtClean="0">
                <a:solidFill>
                  <a:schemeClr val="bg1"/>
                </a:solidFill>
              </a:rPr>
              <a:t> dr. Geert </a:t>
            </a:r>
            <a:r>
              <a:rPr lang="en-GB" sz="1600" b="1" dirty="0">
                <a:solidFill>
                  <a:schemeClr val="bg1"/>
                </a:solidFill>
              </a:rPr>
              <a:t>Van </a:t>
            </a:r>
            <a:r>
              <a:rPr lang="en-GB" sz="1600" b="1" dirty="0" smtClean="0">
                <a:solidFill>
                  <a:schemeClr val="bg1"/>
                </a:solidFill>
              </a:rPr>
              <a:t>Hootegem</a:t>
            </a:r>
            <a:endParaRPr lang="nl-BE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052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1" b="145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9199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0519_v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79" r="-205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448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evers[1]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810" r="-928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953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e sketch arro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62998" y="2256922"/>
            <a:ext cx="4572000" cy="232964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15239" y="1135743"/>
            <a:ext cx="2329642" cy="4572000"/>
            <a:chOff x="3563888" y="1135743"/>
            <a:chExt cx="2329642" cy="4572000"/>
          </a:xfrm>
        </p:grpSpPr>
        <p:pic>
          <p:nvPicPr>
            <p:cNvPr id="6" name="Picture 5" descr="temple sketch arrow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442709" y="2256922"/>
              <a:ext cx="4572000" cy="2329642"/>
            </a:xfrm>
            <a:prstGeom prst="rect">
              <a:avLst/>
            </a:prstGeom>
          </p:spPr>
        </p:pic>
        <p:pic>
          <p:nvPicPr>
            <p:cNvPr id="3" name="Picture 2" descr="temple sketch.jpg"/>
            <p:cNvPicPr>
              <a:picLocks noChangeAspect="1"/>
            </p:cNvPicPr>
            <p:nvPr/>
          </p:nvPicPr>
          <p:blipFill>
            <a:blip r:embed="rId4" cstate="print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442709" y="2256922"/>
              <a:ext cx="4572000" cy="2329642"/>
            </a:xfrm>
            <a:prstGeom prst="rect">
              <a:avLst/>
            </a:prstGeom>
          </p:spPr>
        </p:pic>
      </p:grpSp>
      <p:pic>
        <p:nvPicPr>
          <p:cNvPr id="5" name="Picture 4" descr="temple sketch arro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07005" y="2256922"/>
            <a:ext cx="4572000" cy="23296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3132" y="2721114"/>
            <a:ext cx="80021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nl-NL" sz="4800" b="1" dirty="0" smtClean="0"/>
              <a:t>IN</a:t>
            </a:r>
          </a:p>
          <a:p>
            <a:pPr algn="ctr"/>
            <a:r>
              <a:rPr lang="nl-NL" sz="3200" dirty="0" smtClean="0"/>
              <a:t>put</a:t>
            </a:r>
            <a:endParaRPr lang="nl-N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372200" y="2721114"/>
            <a:ext cx="14840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nl-NL" sz="4800" b="1" dirty="0" smtClean="0"/>
              <a:t>OUT</a:t>
            </a:r>
          </a:p>
          <a:p>
            <a:pPr algn="ctr"/>
            <a:r>
              <a:rPr lang="nl-NL" sz="3200" dirty="0" smtClean="0"/>
              <a:t>put</a:t>
            </a:r>
            <a:endParaRPr lang="nl-NL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515239" y="3111351"/>
            <a:ext cx="242491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err="1" smtClean="0"/>
              <a:t>Transformation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66142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e sketch arro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62998" y="2256922"/>
            <a:ext cx="4572000" cy="23296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3132" y="2721114"/>
            <a:ext cx="80021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nl-NL" sz="4800" b="1" dirty="0" smtClean="0"/>
              <a:t>IN</a:t>
            </a:r>
          </a:p>
          <a:p>
            <a:pPr algn="ctr"/>
            <a:r>
              <a:rPr lang="nl-NL" sz="3200" dirty="0" smtClean="0"/>
              <a:t>put</a:t>
            </a:r>
            <a:endParaRPr lang="nl-NL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3515239" y="1135743"/>
            <a:ext cx="5042587" cy="4572000"/>
            <a:chOff x="3515239" y="1135743"/>
            <a:chExt cx="5042587" cy="4572000"/>
          </a:xfrm>
        </p:grpSpPr>
        <p:grpSp>
          <p:nvGrpSpPr>
            <p:cNvPr id="12" name="Group 11"/>
            <p:cNvGrpSpPr/>
            <p:nvPr/>
          </p:nvGrpSpPr>
          <p:grpSpPr>
            <a:xfrm>
              <a:off x="3515239" y="1135743"/>
              <a:ext cx="2329642" cy="4572000"/>
              <a:chOff x="3563888" y="1135743"/>
              <a:chExt cx="2329642" cy="4572000"/>
            </a:xfrm>
          </p:grpSpPr>
          <p:pic>
            <p:nvPicPr>
              <p:cNvPr id="13" name="Picture 12" descr="temple sketch arrow.jp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2442709" y="2256922"/>
                <a:ext cx="4572000" cy="2329642"/>
              </a:xfrm>
              <a:prstGeom prst="rect">
                <a:avLst/>
              </a:prstGeom>
            </p:spPr>
          </p:pic>
          <p:pic>
            <p:nvPicPr>
              <p:cNvPr id="14" name="Picture 13" descr="temple sketch.jpg"/>
              <p:cNvPicPr>
                <a:picLocks noChangeAspect="1"/>
              </p:cNvPicPr>
              <p:nvPr/>
            </p:nvPicPr>
            <p:blipFill>
              <a:blip r:embed="rId4" cstate="print">
                <a:alphaModFix amt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2442709" y="2256922"/>
                <a:ext cx="4572000" cy="2329642"/>
              </a:xfrm>
              <a:prstGeom prst="rect">
                <a:avLst/>
              </a:prstGeom>
            </p:spPr>
          </p:pic>
        </p:grpSp>
        <p:pic>
          <p:nvPicPr>
            <p:cNvPr id="15" name="Picture 14" descr="temple sketch arrow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107005" y="2256922"/>
              <a:ext cx="4572000" cy="232964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372200" y="2721114"/>
              <a:ext cx="1484000" cy="13234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4800" b="1" dirty="0" smtClean="0"/>
                <a:t>OUT</a:t>
              </a:r>
            </a:p>
            <a:p>
              <a:pPr algn="ctr"/>
              <a:r>
                <a:rPr lang="nl-NL" sz="3200" dirty="0" smtClean="0"/>
                <a:t>put</a:t>
              </a:r>
              <a:endParaRPr lang="nl-NL" sz="3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15239" y="3111351"/>
              <a:ext cx="2424913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400" b="1" dirty="0" err="1" smtClean="0"/>
                <a:t>Transformation</a:t>
              </a:r>
              <a:endParaRPr lang="nl-NL" sz="2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95536" y="332656"/>
            <a:ext cx="41764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HUGE WORKFORCE </a:t>
            </a:r>
          </a:p>
          <a:p>
            <a:r>
              <a:rPr lang="en-US" sz="4000" b="1" dirty="0" smtClean="0"/>
              <a:t>+</a:t>
            </a:r>
            <a:r>
              <a:rPr lang="en-US" sz="2800" b="1" dirty="0" smtClean="0"/>
              <a:t> </a:t>
            </a:r>
          </a:p>
          <a:p>
            <a:r>
              <a:rPr lang="en-US" sz="2800" b="1" dirty="0" smtClean="0"/>
              <a:t>LOW </a:t>
            </a:r>
            <a:r>
              <a:rPr lang="en-US" sz="2800" b="1" dirty="0"/>
              <a:t>SKILLED WORKFORCE</a:t>
            </a:r>
          </a:p>
        </p:txBody>
      </p:sp>
    </p:spTree>
    <p:extLst>
      <p:ext uri="{BB962C8B-B14F-4D97-AF65-F5344CB8AC3E}">
        <p14:creationId xmlns:p14="http://schemas.microsoft.com/office/powerpoint/2010/main" val="344406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8181" y="1135743"/>
            <a:ext cx="7586331" cy="4572000"/>
            <a:chOff x="658181" y="1135743"/>
            <a:chExt cx="7586331" cy="4572000"/>
          </a:xfrm>
        </p:grpSpPr>
        <p:pic>
          <p:nvPicPr>
            <p:cNvPr id="12" name="Picture 11" descr="temple sketch arrow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462998" y="2256922"/>
              <a:ext cx="4572000" cy="232964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53132" y="2721114"/>
              <a:ext cx="800219" cy="13234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4800" b="1" dirty="0" smtClean="0"/>
                <a:t>IN</a:t>
              </a:r>
            </a:p>
            <a:p>
              <a:pPr algn="ctr"/>
              <a:r>
                <a:rPr lang="nl-NL" sz="3200" dirty="0" smtClean="0"/>
                <a:t>put</a:t>
              </a:r>
              <a:endParaRPr lang="nl-NL" sz="3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59936" y="2579420"/>
              <a:ext cx="518457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LOTS </a:t>
              </a:r>
              <a:r>
                <a:rPr lang="en-US" sz="2800" b="1" dirty="0"/>
                <a:t>OF </a:t>
              </a:r>
              <a:r>
                <a:rPr lang="en-US" sz="2800" b="1" dirty="0" smtClean="0"/>
                <a:t>WORKFORCE </a:t>
              </a:r>
            </a:p>
            <a:p>
              <a:r>
                <a:rPr lang="en-US" sz="4000" b="1" dirty="0" smtClean="0"/>
                <a:t>+</a:t>
              </a:r>
              <a:r>
                <a:rPr lang="en-US" sz="2800" b="1" dirty="0" smtClean="0"/>
                <a:t> </a:t>
              </a:r>
            </a:p>
            <a:p>
              <a:r>
                <a:rPr lang="en-US" sz="2800" b="1" dirty="0" smtClean="0"/>
                <a:t>LOW </a:t>
              </a:r>
              <a:r>
                <a:rPr lang="en-US" sz="2800" b="1" dirty="0"/>
                <a:t>SKILLED WORKFORCE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11470" y="1135743"/>
            <a:ext cx="7546356" cy="4572000"/>
            <a:chOff x="1011470" y="1135743"/>
            <a:chExt cx="7546356" cy="4572000"/>
          </a:xfrm>
        </p:grpSpPr>
        <p:pic>
          <p:nvPicPr>
            <p:cNvPr id="5" name="Picture 4" descr="temple sketch arrow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107005" y="2256922"/>
              <a:ext cx="4572000" cy="232964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372200" y="2721114"/>
              <a:ext cx="1484000" cy="13234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4800" b="1" dirty="0" smtClean="0"/>
                <a:t>OUT</a:t>
              </a:r>
            </a:p>
            <a:p>
              <a:pPr algn="ctr"/>
              <a:r>
                <a:rPr lang="nl-NL" sz="3200" dirty="0" smtClean="0"/>
                <a:t>put</a:t>
              </a:r>
              <a:endParaRPr lang="nl-NL" sz="3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11470" y="2579420"/>
              <a:ext cx="5184576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 smtClean="0"/>
                <a:t>DESIRED</a:t>
              </a:r>
            </a:p>
            <a:p>
              <a:pPr algn="r"/>
              <a:r>
                <a:rPr lang="en-US" sz="4000" b="1" dirty="0" smtClean="0"/>
                <a:t>+</a:t>
              </a:r>
              <a:r>
                <a:rPr lang="en-US" sz="2800" b="1" dirty="0" smtClean="0"/>
                <a:t> </a:t>
              </a:r>
            </a:p>
            <a:p>
              <a:pPr algn="r"/>
              <a:r>
                <a:rPr lang="en-US" sz="2800" b="1" dirty="0"/>
                <a:t>Non DESIRED: inequality, disease and ecological footprint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430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3875" y="1484784"/>
            <a:ext cx="0" cy="39604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55776" y="3429000"/>
            <a:ext cx="403244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02811" y="1046246"/>
            <a:ext cx="113837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nl-NL" sz="2000" dirty="0" err="1" smtClean="0"/>
              <a:t>Volatility</a:t>
            </a:r>
            <a:endParaRPr lang="nl-NL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586087" y="3228945"/>
            <a:ext cx="148184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l-NL" sz="2000" dirty="0" err="1" smtClean="0"/>
              <a:t>Uncertainty</a:t>
            </a:r>
            <a:endParaRPr lang="nl-NL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844879" y="5481604"/>
            <a:ext cx="145424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nl-NL" sz="2000" dirty="0" err="1" smtClean="0"/>
              <a:t>Complexity</a:t>
            </a:r>
            <a:endParaRPr lang="nl-NL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29772" y="3228945"/>
            <a:ext cx="132600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nl-NL" sz="2000" dirty="0" err="1" smtClean="0"/>
              <a:t>Ambiguity</a:t>
            </a:r>
            <a:endParaRPr lang="nl-NL" sz="2000" dirty="0"/>
          </a:p>
        </p:txBody>
      </p:sp>
      <p:sp>
        <p:nvSpPr>
          <p:cNvPr id="12" name="Diamond 11"/>
          <p:cNvSpPr/>
          <p:nvPr/>
        </p:nvSpPr>
        <p:spPr>
          <a:xfrm>
            <a:off x="4139952" y="2990077"/>
            <a:ext cx="877846" cy="877846"/>
          </a:xfrm>
          <a:prstGeom prst="diamond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853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7"/>
          <p:cNvSpPr>
            <a:spLocks/>
          </p:cNvSpPr>
          <p:nvPr/>
        </p:nvSpPr>
        <p:spPr bwMode="auto">
          <a:xfrm>
            <a:off x="2140204" y="921996"/>
            <a:ext cx="5046556" cy="5010633"/>
          </a:xfrm>
          <a:custGeom>
            <a:avLst/>
            <a:gdLst/>
            <a:ahLst/>
            <a:cxnLst>
              <a:cxn ang="0">
                <a:pos x="0" y="2692"/>
              </a:cxn>
              <a:cxn ang="0">
                <a:pos x="0" y="0"/>
              </a:cxn>
              <a:cxn ang="0">
                <a:pos x="138" y="3"/>
              </a:cxn>
              <a:cxn ang="0">
                <a:pos x="274" y="13"/>
              </a:cxn>
              <a:cxn ang="0">
                <a:pos x="409" y="30"/>
              </a:cxn>
              <a:cxn ang="0">
                <a:pos x="543" y="55"/>
              </a:cxn>
              <a:cxn ang="0">
                <a:pos x="672" y="85"/>
              </a:cxn>
              <a:cxn ang="0">
                <a:pos x="801" y="121"/>
              </a:cxn>
              <a:cxn ang="0">
                <a:pos x="926" y="163"/>
              </a:cxn>
              <a:cxn ang="0">
                <a:pos x="1049" y="211"/>
              </a:cxn>
              <a:cxn ang="0">
                <a:pos x="1167" y="266"/>
              </a:cxn>
              <a:cxn ang="0">
                <a:pos x="1284" y="326"/>
              </a:cxn>
              <a:cxn ang="0">
                <a:pos x="1397" y="391"/>
              </a:cxn>
              <a:cxn ang="0">
                <a:pos x="1507" y="461"/>
              </a:cxn>
              <a:cxn ang="0">
                <a:pos x="1612" y="535"/>
              </a:cxn>
              <a:cxn ang="0">
                <a:pos x="1715" y="615"/>
              </a:cxn>
              <a:cxn ang="0">
                <a:pos x="1813" y="700"/>
              </a:cxn>
              <a:cxn ang="0">
                <a:pos x="1907" y="790"/>
              </a:cxn>
              <a:cxn ang="0">
                <a:pos x="1997" y="883"/>
              </a:cxn>
              <a:cxn ang="0">
                <a:pos x="2082" y="981"/>
              </a:cxn>
              <a:cxn ang="0">
                <a:pos x="2162" y="1082"/>
              </a:cxn>
              <a:cxn ang="0">
                <a:pos x="2237" y="1189"/>
              </a:cxn>
              <a:cxn ang="0">
                <a:pos x="2307" y="1299"/>
              </a:cxn>
              <a:cxn ang="0">
                <a:pos x="2372" y="1410"/>
              </a:cxn>
              <a:cxn ang="0">
                <a:pos x="2431" y="1526"/>
              </a:cxn>
              <a:cxn ang="0">
                <a:pos x="2486" y="1646"/>
              </a:cxn>
              <a:cxn ang="0">
                <a:pos x="2535" y="1768"/>
              </a:cxn>
              <a:cxn ang="0">
                <a:pos x="2576" y="1894"/>
              </a:cxn>
              <a:cxn ang="0">
                <a:pos x="2613" y="2020"/>
              </a:cxn>
              <a:cxn ang="0">
                <a:pos x="2643" y="2152"/>
              </a:cxn>
              <a:cxn ang="0">
                <a:pos x="2668" y="2283"/>
              </a:cxn>
              <a:cxn ang="0">
                <a:pos x="2685" y="2418"/>
              </a:cxn>
              <a:cxn ang="0">
                <a:pos x="2695" y="2554"/>
              </a:cxn>
              <a:cxn ang="0">
                <a:pos x="2698" y="2692"/>
              </a:cxn>
              <a:cxn ang="0">
                <a:pos x="0" y="2692"/>
              </a:cxn>
            </a:cxnLst>
            <a:rect l="0" t="0" r="r" b="b"/>
            <a:pathLst>
              <a:path w="2698" h="2692">
                <a:moveTo>
                  <a:pt x="0" y="2692"/>
                </a:moveTo>
                <a:lnTo>
                  <a:pt x="0" y="0"/>
                </a:lnTo>
                <a:lnTo>
                  <a:pt x="138" y="3"/>
                </a:lnTo>
                <a:lnTo>
                  <a:pt x="274" y="13"/>
                </a:lnTo>
                <a:lnTo>
                  <a:pt x="409" y="30"/>
                </a:lnTo>
                <a:lnTo>
                  <a:pt x="543" y="55"/>
                </a:lnTo>
                <a:lnTo>
                  <a:pt x="672" y="85"/>
                </a:lnTo>
                <a:lnTo>
                  <a:pt x="801" y="121"/>
                </a:lnTo>
                <a:lnTo>
                  <a:pt x="926" y="163"/>
                </a:lnTo>
                <a:lnTo>
                  <a:pt x="1049" y="211"/>
                </a:lnTo>
                <a:lnTo>
                  <a:pt x="1167" y="266"/>
                </a:lnTo>
                <a:lnTo>
                  <a:pt x="1284" y="326"/>
                </a:lnTo>
                <a:lnTo>
                  <a:pt x="1397" y="391"/>
                </a:lnTo>
                <a:lnTo>
                  <a:pt x="1507" y="461"/>
                </a:lnTo>
                <a:lnTo>
                  <a:pt x="1612" y="535"/>
                </a:lnTo>
                <a:lnTo>
                  <a:pt x="1715" y="615"/>
                </a:lnTo>
                <a:lnTo>
                  <a:pt x="1813" y="700"/>
                </a:lnTo>
                <a:lnTo>
                  <a:pt x="1907" y="790"/>
                </a:lnTo>
                <a:lnTo>
                  <a:pt x="1997" y="883"/>
                </a:lnTo>
                <a:lnTo>
                  <a:pt x="2082" y="981"/>
                </a:lnTo>
                <a:lnTo>
                  <a:pt x="2162" y="1082"/>
                </a:lnTo>
                <a:lnTo>
                  <a:pt x="2237" y="1189"/>
                </a:lnTo>
                <a:lnTo>
                  <a:pt x="2307" y="1299"/>
                </a:lnTo>
                <a:lnTo>
                  <a:pt x="2372" y="1410"/>
                </a:lnTo>
                <a:lnTo>
                  <a:pt x="2431" y="1526"/>
                </a:lnTo>
                <a:lnTo>
                  <a:pt x="2486" y="1646"/>
                </a:lnTo>
                <a:lnTo>
                  <a:pt x="2535" y="1768"/>
                </a:lnTo>
                <a:lnTo>
                  <a:pt x="2576" y="1894"/>
                </a:lnTo>
                <a:lnTo>
                  <a:pt x="2613" y="2020"/>
                </a:lnTo>
                <a:lnTo>
                  <a:pt x="2643" y="2152"/>
                </a:lnTo>
                <a:lnTo>
                  <a:pt x="2668" y="2283"/>
                </a:lnTo>
                <a:lnTo>
                  <a:pt x="2685" y="2418"/>
                </a:lnTo>
                <a:lnTo>
                  <a:pt x="2695" y="2554"/>
                </a:lnTo>
                <a:lnTo>
                  <a:pt x="2698" y="2692"/>
                </a:lnTo>
                <a:lnTo>
                  <a:pt x="0" y="269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nl-NL">
              <a:latin typeface="Arial" pitchFamily="34" charset="0"/>
              <a:cs typeface="Arial" pitchFamily="34" charset="0"/>
            </a:endParaRPr>
          </a:p>
        </p:txBody>
      </p:sp>
      <p:sp>
        <p:nvSpPr>
          <p:cNvPr id="36879" name="AutoShape 5"/>
          <p:cNvSpPr>
            <a:spLocks noChangeAspect="1" noChangeArrowheads="1" noTextEdit="1"/>
          </p:cNvSpPr>
          <p:nvPr/>
        </p:nvSpPr>
        <p:spPr bwMode="auto">
          <a:xfrm>
            <a:off x="1708156" y="1641828"/>
            <a:ext cx="477044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140204" y="1657703"/>
            <a:ext cx="4283078" cy="4273550"/>
          </a:xfrm>
          <a:custGeom>
            <a:avLst/>
            <a:gdLst/>
            <a:ahLst/>
            <a:cxnLst>
              <a:cxn ang="0">
                <a:pos x="0" y="2692"/>
              </a:cxn>
              <a:cxn ang="0">
                <a:pos x="0" y="0"/>
              </a:cxn>
              <a:cxn ang="0">
                <a:pos x="138" y="3"/>
              </a:cxn>
              <a:cxn ang="0">
                <a:pos x="274" y="13"/>
              </a:cxn>
              <a:cxn ang="0">
                <a:pos x="409" y="30"/>
              </a:cxn>
              <a:cxn ang="0">
                <a:pos x="543" y="55"/>
              </a:cxn>
              <a:cxn ang="0">
                <a:pos x="672" y="85"/>
              </a:cxn>
              <a:cxn ang="0">
                <a:pos x="801" y="121"/>
              </a:cxn>
              <a:cxn ang="0">
                <a:pos x="926" y="163"/>
              </a:cxn>
              <a:cxn ang="0">
                <a:pos x="1049" y="211"/>
              </a:cxn>
              <a:cxn ang="0">
                <a:pos x="1167" y="266"/>
              </a:cxn>
              <a:cxn ang="0">
                <a:pos x="1284" y="326"/>
              </a:cxn>
              <a:cxn ang="0">
                <a:pos x="1397" y="391"/>
              </a:cxn>
              <a:cxn ang="0">
                <a:pos x="1507" y="461"/>
              </a:cxn>
              <a:cxn ang="0">
                <a:pos x="1612" y="535"/>
              </a:cxn>
              <a:cxn ang="0">
                <a:pos x="1715" y="615"/>
              </a:cxn>
              <a:cxn ang="0">
                <a:pos x="1813" y="700"/>
              </a:cxn>
              <a:cxn ang="0">
                <a:pos x="1907" y="790"/>
              </a:cxn>
              <a:cxn ang="0">
                <a:pos x="1997" y="883"/>
              </a:cxn>
              <a:cxn ang="0">
                <a:pos x="2082" y="981"/>
              </a:cxn>
              <a:cxn ang="0">
                <a:pos x="2162" y="1082"/>
              </a:cxn>
              <a:cxn ang="0">
                <a:pos x="2237" y="1189"/>
              </a:cxn>
              <a:cxn ang="0">
                <a:pos x="2307" y="1299"/>
              </a:cxn>
              <a:cxn ang="0">
                <a:pos x="2372" y="1410"/>
              </a:cxn>
              <a:cxn ang="0">
                <a:pos x="2431" y="1526"/>
              </a:cxn>
              <a:cxn ang="0">
                <a:pos x="2486" y="1646"/>
              </a:cxn>
              <a:cxn ang="0">
                <a:pos x="2535" y="1768"/>
              </a:cxn>
              <a:cxn ang="0">
                <a:pos x="2576" y="1894"/>
              </a:cxn>
              <a:cxn ang="0">
                <a:pos x="2613" y="2020"/>
              </a:cxn>
              <a:cxn ang="0">
                <a:pos x="2643" y="2152"/>
              </a:cxn>
              <a:cxn ang="0">
                <a:pos x="2668" y="2283"/>
              </a:cxn>
              <a:cxn ang="0">
                <a:pos x="2685" y="2418"/>
              </a:cxn>
              <a:cxn ang="0">
                <a:pos x="2695" y="2554"/>
              </a:cxn>
              <a:cxn ang="0">
                <a:pos x="2698" y="2692"/>
              </a:cxn>
              <a:cxn ang="0">
                <a:pos x="0" y="2692"/>
              </a:cxn>
            </a:cxnLst>
            <a:rect l="0" t="0" r="r" b="b"/>
            <a:pathLst>
              <a:path w="2698" h="2692">
                <a:moveTo>
                  <a:pt x="0" y="2692"/>
                </a:moveTo>
                <a:lnTo>
                  <a:pt x="0" y="0"/>
                </a:lnTo>
                <a:lnTo>
                  <a:pt x="138" y="3"/>
                </a:lnTo>
                <a:lnTo>
                  <a:pt x="274" y="13"/>
                </a:lnTo>
                <a:lnTo>
                  <a:pt x="409" y="30"/>
                </a:lnTo>
                <a:lnTo>
                  <a:pt x="543" y="55"/>
                </a:lnTo>
                <a:lnTo>
                  <a:pt x="672" y="85"/>
                </a:lnTo>
                <a:lnTo>
                  <a:pt x="801" y="121"/>
                </a:lnTo>
                <a:lnTo>
                  <a:pt x="926" y="163"/>
                </a:lnTo>
                <a:lnTo>
                  <a:pt x="1049" y="211"/>
                </a:lnTo>
                <a:lnTo>
                  <a:pt x="1167" y="266"/>
                </a:lnTo>
                <a:lnTo>
                  <a:pt x="1284" y="326"/>
                </a:lnTo>
                <a:lnTo>
                  <a:pt x="1397" y="391"/>
                </a:lnTo>
                <a:lnTo>
                  <a:pt x="1507" y="461"/>
                </a:lnTo>
                <a:lnTo>
                  <a:pt x="1612" y="535"/>
                </a:lnTo>
                <a:lnTo>
                  <a:pt x="1715" y="615"/>
                </a:lnTo>
                <a:lnTo>
                  <a:pt x="1813" y="700"/>
                </a:lnTo>
                <a:lnTo>
                  <a:pt x="1907" y="790"/>
                </a:lnTo>
                <a:lnTo>
                  <a:pt x="1997" y="883"/>
                </a:lnTo>
                <a:lnTo>
                  <a:pt x="2082" y="981"/>
                </a:lnTo>
                <a:lnTo>
                  <a:pt x="2162" y="1082"/>
                </a:lnTo>
                <a:lnTo>
                  <a:pt x="2237" y="1189"/>
                </a:lnTo>
                <a:lnTo>
                  <a:pt x="2307" y="1299"/>
                </a:lnTo>
                <a:lnTo>
                  <a:pt x="2372" y="1410"/>
                </a:lnTo>
                <a:lnTo>
                  <a:pt x="2431" y="1526"/>
                </a:lnTo>
                <a:lnTo>
                  <a:pt x="2486" y="1646"/>
                </a:lnTo>
                <a:lnTo>
                  <a:pt x="2535" y="1768"/>
                </a:lnTo>
                <a:lnTo>
                  <a:pt x="2576" y="1894"/>
                </a:lnTo>
                <a:lnTo>
                  <a:pt x="2613" y="2020"/>
                </a:lnTo>
                <a:lnTo>
                  <a:pt x="2643" y="2152"/>
                </a:lnTo>
                <a:lnTo>
                  <a:pt x="2668" y="2283"/>
                </a:lnTo>
                <a:lnTo>
                  <a:pt x="2685" y="2418"/>
                </a:lnTo>
                <a:lnTo>
                  <a:pt x="2695" y="2554"/>
                </a:lnTo>
                <a:lnTo>
                  <a:pt x="2698" y="2692"/>
                </a:lnTo>
                <a:lnTo>
                  <a:pt x="0" y="269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nl-NL">
              <a:latin typeface="Arial" pitchFamily="34" charset="0"/>
              <a:cs typeface="Arial" pitchFamily="34" charset="0"/>
            </a:endParaRPr>
          </a:p>
        </p:txBody>
      </p:sp>
      <p:sp>
        <p:nvSpPr>
          <p:cNvPr id="36881" name="Freeform 8"/>
          <p:cNvSpPr>
            <a:spLocks/>
          </p:cNvSpPr>
          <p:nvPr/>
        </p:nvSpPr>
        <p:spPr bwMode="auto">
          <a:xfrm>
            <a:off x="2140204" y="1657703"/>
            <a:ext cx="4283078" cy="4273550"/>
          </a:xfrm>
          <a:custGeom>
            <a:avLst/>
            <a:gdLst>
              <a:gd name="T0" fmla="*/ 0 w 2698"/>
              <a:gd name="T1" fmla="*/ 2692 h 2692"/>
              <a:gd name="T2" fmla="*/ 0 w 2698"/>
              <a:gd name="T3" fmla="*/ 0 h 2692"/>
              <a:gd name="T4" fmla="*/ 138 w 2698"/>
              <a:gd name="T5" fmla="*/ 3 h 2692"/>
              <a:gd name="T6" fmla="*/ 274 w 2698"/>
              <a:gd name="T7" fmla="*/ 13 h 2692"/>
              <a:gd name="T8" fmla="*/ 409 w 2698"/>
              <a:gd name="T9" fmla="*/ 30 h 2692"/>
              <a:gd name="T10" fmla="*/ 543 w 2698"/>
              <a:gd name="T11" fmla="*/ 55 h 2692"/>
              <a:gd name="T12" fmla="*/ 672 w 2698"/>
              <a:gd name="T13" fmla="*/ 85 h 2692"/>
              <a:gd name="T14" fmla="*/ 801 w 2698"/>
              <a:gd name="T15" fmla="*/ 121 h 2692"/>
              <a:gd name="T16" fmla="*/ 926 w 2698"/>
              <a:gd name="T17" fmla="*/ 163 h 2692"/>
              <a:gd name="T18" fmla="*/ 1049 w 2698"/>
              <a:gd name="T19" fmla="*/ 211 h 2692"/>
              <a:gd name="T20" fmla="*/ 1167 w 2698"/>
              <a:gd name="T21" fmla="*/ 266 h 2692"/>
              <a:gd name="T22" fmla="*/ 1284 w 2698"/>
              <a:gd name="T23" fmla="*/ 326 h 2692"/>
              <a:gd name="T24" fmla="*/ 1397 w 2698"/>
              <a:gd name="T25" fmla="*/ 391 h 2692"/>
              <a:gd name="T26" fmla="*/ 1507 w 2698"/>
              <a:gd name="T27" fmla="*/ 461 h 2692"/>
              <a:gd name="T28" fmla="*/ 1612 w 2698"/>
              <a:gd name="T29" fmla="*/ 535 h 2692"/>
              <a:gd name="T30" fmla="*/ 1715 w 2698"/>
              <a:gd name="T31" fmla="*/ 615 h 2692"/>
              <a:gd name="T32" fmla="*/ 1813 w 2698"/>
              <a:gd name="T33" fmla="*/ 700 h 2692"/>
              <a:gd name="T34" fmla="*/ 1907 w 2698"/>
              <a:gd name="T35" fmla="*/ 790 h 2692"/>
              <a:gd name="T36" fmla="*/ 1997 w 2698"/>
              <a:gd name="T37" fmla="*/ 883 h 2692"/>
              <a:gd name="T38" fmla="*/ 2082 w 2698"/>
              <a:gd name="T39" fmla="*/ 981 h 2692"/>
              <a:gd name="T40" fmla="*/ 2162 w 2698"/>
              <a:gd name="T41" fmla="*/ 1082 h 2692"/>
              <a:gd name="T42" fmla="*/ 2237 w 2698"/>
              <a:gd name="T43" fmla="*/ 1189 h 2692"/>
              <a:gd name="T44" fmla="*/ 2307 w 2698"/>
              <a:gd name="T45" fmla="*/ 1299 h 2692"/>
              <a:gd name="T46" fmla="*/ 2372 w 2698"/>
              <a:gd name="T47" fmla="*/ 1410 h 2692"/>
              <a:gd name="T48" fmla="*/ 2431 w 2698"/>
              <a:gd name="T49" fmla="*/ 1526 h 2692"/>
              <a:gd name="T50" fmla="*/ 2486 w 2698"/>
              <a:gd name="T51" fmla="*/ 1646 h 2692"/>
              <a:gd name="T52" fmla="*/ 2535 w 2698"/>
              <a:gd name="T53" fmla="*/ 1768 h 2692"/>
              <a:gd name="T54" fmla="*/ 2576 w 2698"/>
              <a:gd name="T55" fmla="*/ 1894 h 2692"/>
              <a:gd name="T56" fmla="*/ 2613 w 2698"/>
              <a:gd name="T57" fmla="*/ 2020 h 2692"/>
              <a:gd name="T58" fmla="*/ 2643 w 2698"/>
              <a:gd name="T59" fmla="*/ 2152 h 2692"/>
              <a:gd name="T60" fmla="*/ 2668 w 2698"/>
              <a:gd name="T61" fmla="*/ 2283 h 2692"/>
              <a:gd name="T62" fmla="*/ 2685 w 2698"/>
              <a:gd name="T63" fmla="*/ 2418 h 2692"/>
              <a:gd name="T64" fmla="*/ 2695 w 2698"/>
              <a:gd name="T65" fmla="*/ 2554 h 2692"/>
              <a:gd name="T66" fmla="*/ 2698 w 2698"/>
              <a:gd name="T67" fmla="*/ 2692 h 2692"/>
              <a:gd name="T68" fmla="*/ 0 w 2698"/>
              <a:gd name="T69" fmla="*/ 2692 h 269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698"/>
              <a:gd name="T106" fmla="*/ 0 h 2692"/>
              <a:gd name="T107" fmla="*/ 2698 w 2698"/>
              <a:gd name="T108" fmla="*/ 2692 h 269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698" h="2692">
                <a:moveTo>
                  <a:pt x="0" y="2692"/>
                </a:moveTo>
                <a:lnTo>
                  <a:pt x="0" y="0"/>
                </a:lnTo>
                <a:lnTo>
                  <a:pt x="138" y="3"/>
                </a:lnTo>
                <a:lnTo>
                  <a:pt x="274" y="13"/>
                </a:lnTo>
                <a:lnTo>
                  <a:pt x="409" y="30"/>
                </a:lnTo>
                <a:lnTo>
                  <a:pt x="543" y="55"/>
                </a:lnTo>
                <a:lnTo>
                  <a:pt x="672" y="85"/>
                </a:lnTo>
                <a:lnTo>
                  <a:pt x="801" y="121"/>
                </a:lnTo>
                <a:lnTo>
                  <a:pt x="926" y="163"/>
                </a:lnTo>
                <a:lnTo>
                  <a:pt x="1049" y="211"/>
                </a:lnTo>
                <a:lnTo>
                  <a:pt x="1167" y="266"/>
                </a:lnTo>
                <a:lnTo>
                  <a:pt x="1284" y="326"/>
                </a:lnTo>
                <a:lnTo>
                  <a:pt x="1397" y="391"/>
                </a:lnTo>
                <a:lnTo>
                  <a:pt x="1507" y="461"/>
                </a:lnTo>
                <a:lnTo>
                  <a:pt x="1612" y="535"/>
                </a:lnTo>
                <a:lnTo>
                  <a:pt x="1715" y="615"/>
                </a:lnTo>
                <a:lnTo>
                  <a:pt x="1813" y="700"/>
                </a:lnTo>
                <a:lnTo>
                  <a:pt x="1907" y="790"/>
                </a:lnTo>
                <a:lnTo>
                  <a:pt x="1997" y="883"/>
                </a:lnTo>
                <a:lnTo>
                  <a:pt x="2082" y="981"/>
                </a:lnTo>
                <a:lnTo>
                  <a:pt x="2162" y="1082"/>
                </a:lnTo>
                <a:lnTo>
                  <a:pt x="2237" y="1189"/>
                </a:lnTo>
                <a:lnTo>
                  <a:pt x="2307" y="1299"/>
                </a:lnTo>
                <a:lnTo>
                  <a:pt x="2372" y="1410"/>
                </a:lnTo>
                <a:lnTo>
                  <a:pt x="2431" y="1526"/>
                </a:lnTo>
                <a:lnTo>
                  <a:pt x="2486" y="1646"/>
                </a:lnTo>
                <a:lnTo>
                  <a:pt x="2535" y="1768"/>
                </a:lnTo>
                <a:lnTo>
                  <a:pt x="2576" y="1894"/>
                </a:lnTo>
                <a:lnTo>
                  <a:pt x="2613" y="2020"/>
                </a:lnTo>
                <a:lnTo>
                  <a:pt x="2643" y="2152"/>
                </a:lnTo>
                <a:lnTo>
                  <a:pt x="2668" y="2283"/>
                </a:lnTo>
                <a:lnTo>
                  <a:pt x="2685" y="2418"/>
                </a:lnTo>
                <a:lnTo>
                  <a:pt x="2695" y="2554"/>
                </a:lnTo>
                <a:lnTo>
                  <a:pt x="2698" y="2692"/>
                </a:lnTo>
                <a:lnTo>
                  <a:pt x="0" y="2692"/>
                </a:lnTo>
              </a:path>
            </a:pathLst>
          </a:cu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2" name="Freeform 9"/>
          <p:cNvSpPr>
            <a:spLocks/>
          </p:cNvSpPr>
          <p:nvPr/>
        </p:nvSpPr>
        <p:spPr bwMode="auto">
          <a:xfrm>
            <a:off x="2140204" y="2451453"/>
            <a:ext cx="3484565" cy="3479800"/>
          </a:xfrm>
          <a:custGeom>
            <a:avLst/>
            <a:gdLst>
              <a:gd name="T0" fmla="*/ 0 w 2195"/>
              <a:gd name="T1" fmla="*/ 2192 h 2192"/>
              <a:gd name="T2" fmla="*/ 0 w 2195"/>
              <a:gd name="T3" fmla="*/ 0 h 2192"/>
              <a:gd name="T4" fmla="*/ 113 w 2195"/>
              <a:gd name="T5" fmla="*/ 4 h 2192"/>
              <a:gd name="T6" fmla="*/ 224 w 2195"/>
              <a:gd name="T7" fmla="*/ 12 h 2192"/>
              <a:gd name="T8" fmla="*/ 333 w 2195"/>
              <a:gd name="T9" fmla="*/ 27 h 2192"/>
              <a:gd name="T10" fmla="*/ 441 w 2195"/>
              <a:gd name="T11" fmla="*/ 45 h 2192"/>
              <a:gd name="T12" fmla="*/ 548 w 2195"/>
              <a:gd name="T13" fmla="*/ 70 h 2192"/>
              <a:gd name="T14" fmla="*/ 651 w 2195"/>
              <a:gd name="T15" fmla="*/ 100 h 2192"/>
              <a:gd name="T16" fmla="*/ 754 w 2195"/>
              <a:gd name="T17" fmla="*/ 135 h 2192"/>
              <a:gd name="T18" fmla="*/ 852 w 2195"/>
              <a:gd name="T19" fmla="*/ 173 h 2192"/>
              <a:gd name="T20" fmla="*/ 951 w 2195"/>
              <a:gd name="T21" fmla="*/ 218 h 2192"/>
              <a:gd name="T22" fmla="*/ 1046 w 2195"/>
              <a:gd name="T23" fmla="*/ 267 h 2192"/>
              <a:gd name="T24" fmla="*/ 1137 w 2195"/>
              <a:gd name="T25" fmla="*/ 320 h 2192"/>
              <a:gd name="T26" fmla="*/ 1225 w 2195"/>
              <a:gd name="T27" fmla="*/ 376 h 2192"/>
              <a:gd name="T28" fmla="*/ 1312 w 2195"/>
              <a:gd name="T29" fmla="*/ 438 h 2192"/>
              <a:gd name="T30" fmla="*/ 1395 w 2195"/>
              <a:gd name="T31" fmla="*/ 503 h 2192"/>
              <a:gd name="T32" fmla="*/ 1475 w 2195"/>
              <a:gd name="T33" fmla="*/ 572 h 2192"/>
              <a:gd name="T34" fmla="*/ 1552 w 2195"/>
              <a:gd name="T35" fmla="*/ 644 h 2192"/>
              <a:gd name="T36" fmla="*/ 1624 w 2195"/>
              <a:gd name="T37" fmla="*/ 720 h 2192"/>
              <a:gd name="T38" fmla="*/ 1694 w 2195"/>
              <a:gd name="T39" fmla="*/ 800 h 2192"/>
              <a:gd name="T40" fmla="*/ 1759 w 2195"/>
              <a:gd name="T41" fmla="*/ 883 h 2192"/>
              <a:gd name="T42" fmla="*/ 1820 w 2195"/>
              <a:gd name="T43" fmla="*/ 968 h 2192"/>
              <a:gd name="T44" fmla="*/ 1877 w 2195"/>
              <a:gd name="T45" fmla="*/ 1058 h 2192"/>
              <a:gd name="T46" fmla="*/ 1930 w 2195"/>
              <a:gd name="T47" fmla="*/ 1149 h 2192"/>
              <a:gd name="T48" fmla="*/ 1978 w 2195"/>
              <a:gd name="T49" fmla="*/ 1244 h 2192"/>
              <a:gd name="T50" fmla="*/ 2023 w 2195"/>
              <a:gd name="T51" fmla="*/ 1341 h 2192"/>
              <a:gd name="T52" fmla="*/ 2062 w 2195"/>
              <a:gd name="T53" fmla="*/ 1440 h 2192"/>
              <a:gd name="T54" fmla="*/ 2097 w 2195"/>
              <a:gd name="T55" fmla="*/ 1542 h 2192"/>
              <a:gd name="T56" fmla="*/ 2127 w 2195"/>
              <a:gd name="T57" fmla="*/ 1647 h 2192"/>
              <a:gd name="T58" fmla="*/ 2152 w 2195"/>
              <a:gd name="T59" fmla="*/ 1751 h 2192"/>
              <a:gd name="T60" fmla="*/ 2170 w 2195"/>
              <a:gd name="T61" fmla="*/ 1859 h 2192"/>
              <a:gd name="T62" fmla="*/ 2185 w 2195"/>
              <a:gd name="T63" fmla="*/ 1969 h 2192"/>
              <a:gd name="T64" fmla="*/ 2193 w 2195"/>
              <a:gd name="T65" fmla="*/ 2081 h 2192"/>
              <a:gd name="T66" fmla="*/ 2195 w 2195"/>
              <a:gd name="T67" fmla="*/ 2192 h 2192"/>
              <a:gd name="T68" fmla="*/ 0 w 2195"/>
              <a:gd name="T69" fmla="*/ 2192 h 219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195"/>
              <a:gd name="T106" fmla="*/ 0 h 2192"/>
              <a:gd name="T107" fmla="*/ 2195 w 2195"/>
              <a:gd name="T108" fmla="*/ 2192 h 219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195" h="2192">
                <a:moveTo>
                  <a:pt x="0" y="2192"/>
                </a:moveTo>
                <a:lnTo>
                  <a:pt x="0" y="0"/>
                </a:lnTo>
                <a:lnTo>
                  <a:pt x="113" y="4"/>
                </a:lnTo>
                <a:lnTo>
                  <a:pt x="224" y="12"/>
                </a:lnTo>
                <a:lnTo>
                  <a:pt x="333" y="27"/>
                </a:lnTo>
                <a:lnTo>
                  <a:pt x="441" y="45"/>
                </a:lnTo>
                <a:lnTo>
                  <a:pt x="548" y="70"/>
                </a:lnTo>
                <a:lnTo>
                  <a:pt x="651" y="100"/>
                </a:lnTo>
                <a:lnTo>
                  <a:pt x="754" y="135"/>
                </a:lnTo>
                <a:lnTo>
                  <a:pt x="852" y="173"/>
                </a:lnTo>
                <a:lnTo>
                  <a:pt x="951" y="218"/>
                </a:lnTo>
                <a:lnTo>
                  <a:pt x="1046" y="267"/>
                </a:lnTo>
                <a:lnTo>
                  <a:pt x="1137" y="320"/>
                </a:lnTo>
                <a:lnTo>
                  <a:pt x="1225" y="376"/>
                </a:lnTo>
                <a:lnTo>
                  <a:pt x="1312" y="438"/>
                </a:lnTo>
                <a:lnTo>
                  <a:pt x="1395" y="503"/>
                </a:lnTo>
                <a:lnTo>
                  <a:pt x="1475" y="572"/>
                </a:lnTo>
                <a:lnTo>
                  <a:pt x="1552" y="644"/>
                </a:lnTo>
                <a:lnTo>
                  <a:pt x="1624" y="720"/>
                </a:lnTo>
                <a:lnTo>
                  <a:pt x="1694" y="800"/>
                </a:lnTo>
                <a:lnTo>
                  <a:pt x="1759" y="883"/>
                </a:lnTo>
                <a:lnTo>
                  <a:pt x="1820" y="968"/>
                </a:lnTo>
                <a:lnTo>
                  <a:pt x="1877" y="1058"/>
                </a:lnTo>
                <a:lnTo>
                  <a:pt x="1930" y="1149"/>
                </a:lnTo>
                <a:lnTo>
                  <a:pt x="1978" y="1244"/>
                </a:lnTo>
                <a:lnTo>
                  <a:pt x="2023" y="1341"/>
                </a:lnTo>
                <a:lnTo>
                  <a:pt x="2062" y="1440"/>
                </a:lnTo>
                <a:lnTo>
                  <a:pt x="2097" y="1542"/>
                </a:lnTo>
                <a:lnTo>
                  <a:pt x="2127" y="1647"/>
                </a:lnTo>
                <a:lnTo>
                  <a:pt x="2152" y="1751"/>
                </a:lnTo>
                <a:lnTo>
                  <a:pt x="2170" y="1859"/>
                </a:lnTo>
                <a:lnTo>
                  <a:pt x="2185" y="1969"/>
                </a:lnTo>
                <a:lnTo>
                  <a:pt x="2193" y="2081"/>
                </a:lnTo>
                <a:lnTo>
                  <a:pt x="2195" y="2192"/>
                </a:lnTo>
                <a:lnTo>
                  <a:pt x="0" y="219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Freeform 11"/>
          <p:cNvSpPr>
            <a:spLocks/>
          </p:cNvSpPr>
          <p:nvPr/>
        </p:nvSpPr>
        <p:spPr bwMode="auto">
          <a:xfrm>
            <a:off x="2140204" y="3249966"/>
            <a:ext cx="2689227" cy="2681288"/>
          </a:xfrm>
          <a:custGeom>
            <a:avLst/>
            <a:gdLst>
              <a:gd name="T0" fmla="*/ 0 w 1694"/>
              <a:gd name="T1" fmla="*/ 1689 h 1689"/>
              <a:gd name="T2" fmla="*/ 0 w 1694"/>
              <a:gd name="T3" fmla="*/ 0 h 1689"/>
              <a:gd name="T4" fmla="*/ 86 w 1694"/>
              <a:gd name="T5" fmla="*/ 1 h 1689"/>
              <a:gd name="T6" fmla="*/ 173 w 1694"/>
              <a:gd name="T7" fmla="*/ 8 h 1689"/>
              <a:gd name="T8" fmla="*/ 258 w 1694"/>
              <a:gd name="T9" fmla="*/ 18 h 1689"/>
              <a:gd name="T10" fmla="*/ 341 w 1694"/>
              <a:gd name="T11" fmla="*/ 33 h 1689"/>
              <a:gd name="T12" fmla="*/ 423 w 1694"/>
              <a:gd name="T13" fmla="*/ 53 h 1689"/>
              <a:gd name="T14" fmla="*/ 503 w 1694"/>
              <a:gd name="T15" fmla="*/ 76 h 1689"/>
              <a:gd name="T16" fmla="*/ 581 w 1694"/>
              <a:gd name="T17" fmla="*/ 103 h 1689"/>
              <a:gd name="T18" fmla="*/ 657 w 1694"/>
              <a:gd name="T19" fmla="*/ 133 h 1689"/>
              <a:gd name="T20" fmla="*/ 732 w 1694"/>
              <a:gd name="T21" fmla="*/ 166 h 1689"/>
              <a:gd name="T22" fmla="*/ 806 w 1694"/>
              <a:gd name="T23" fmla="*/ 204 h 1689"/>
              <a:gd name="T24" fmla="*/ 877 w 1694"/>
              <a:gd name="T25" fmla="*/ 244 h 1689"/>
              <a:gd name="T26" fmla="*/ 946 w 1694"/>
              <a:gd name="T27" fmla="*/ 289 h 1689"/>
              <a:gd name="T28" fmla="*/ 1012 w 1694"/>
              <a:gd name="T29" fmla="*/ 336 h 1689"/>
              <a:gd name="T30" fmla="*/ 1076 w 1694"/>
              <a:gd name="T31" fmla="*/ 385 h 1689"/>
              <a:gd name="T32" fmla="*/ 1137 w 1694"/>
              <a:gd name="T33" fmla="*/ 439 h 1689"/>
              <a:gd name="T34" fmla="*/ 1197 w 1694"/>
              <a:gd name="T35" fmla="*/ 495 h 1689"/>
              <a:gd name="T36" fmla="*/ 1252 w 1694"/>
              <a:gd name="T37" fmla="*/ 553 h 1689"/>
              <a:gd name="T38" fmla="*/ 1305 w 1694"/>
              <a:gd name="T39" fmla="*/ 615 h 1689"/>
              <a:gd name="T40" fmla="*/ 1357 w 1694"/>
              <a:gd name="T41" fmla="*/ 680 h 1689"/>
              <a:gd name="T42" fmla="*/ 1404 w 1694"/>
              <a:gd name="T43" fmla="*/ 746 h 1689"/>
              <a:gd name="T44" fmla="*/ 1449 w 1694"/>
              <a:gd name="T45" fmla="*/ 814 h 1689"/>
              <a:gd name="T46" fmla="*/ 1489 w 1694"/>
              <a:gd name="T47" fmla="*/ 884 h 1689"/>
              <a:gd name="T48" fmla="*/ 1527 w 1694"/>
              <a:gd name="T49" fmla="*/ 957 h 1689"/>
              <a:gd name="T50" fmla="*/ 1560 w 1694"/>
              <a:gd name="T51" fmla="*/ 1032 h 1689"/>
              <a:gd name="T52" fmla="*/ 1590 w 1694"/>
              <a:gd name="T53" fmla="*/ 1109 h 1689"/>
              <a:gd name="T54" fmla="*/ 1617 w 1694"/>
              <a:gd name="T55" fmla="*/ 1189 h 1689"/>
              <a:gd name="T56" fmla="*/ 1640 w 1694"/>
              <a:gd name="T57" fmla="*/ 1268 h 1689"/>
              <a:gd name="T58" fmla="*/ 1659 w 1694"/>
              <a:gd name="T59" fmla="*/ 1350 h 1689"/>
              <a:gd name="T60" fmla="*/ 1674 w 1694"/>
              <a:gd name="T61" fmla="*/ 1433 h 1689"/>
              <a:gd name="T62" fmla="*/ 1685 w 1694"/>
              <a:gd name="T63" fmla="*/ 1518 h 1689"/>
              <a:gd name="T64" fmla="*/ 1692 w 1694"/>
              <a:gd name="T65" fmla="*/ 1603 h 1689"/>
              <a:gd name="T66" fmla="*/ 1694 w 1694"/>
              <a:gd name="T67" fmla="*/ 1689 h 1689"/>
              <a:gd name="T68" fmla="*/ 0 w 1694"/>
              <a:gd name="T69" fmla="*/ 1689 h 16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694"/>
              <a:gd name="T106" fmla="*/ 0 h 1689"/>
              <a:gd name="T107" fmla="*/ 1694 w 1694"/>
              <a:gd name="T108" fmla="*/ 1689 h 168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694" h="1689">
                <a:moveTo>
                  <a:pt x="0" y="1689"/>
                </a:moveTo>
                <a:lnTo>
                  <a:pt x="0" y="0"/>
                </a:lnTo>
                <a:lnTo>
                  <a:pt x="86" y="1"/>
                </a:lnTo>
                <a:lnTo>
                  <a:pt x="173" y="8"/>
                </a:lnTo>
                <a:lnTo>
                  <a:pt x="258" y="18"/>
                </a:lnTo>
                <a:lnTo>
                  <a:pt x="341" y="33"/>
                </a:lnTo>
                <a:lnTo>
                  <a:pt x="423" y="53"/>
                </a:lnTo>
                <a:lnTo>
                  <a:pt x="503" y="76"/>
                </a:lnTo>
                <a:lnTo>
                  <a:pt x="581" y="103"/>
                </a:lnTo>
                <a:lnTo>
                  <a:pt x="657" y="133"/>
                </a:lnTo>
                <a:lnTo>
                  <a:pt x="732" y="166"/>
                </a:lnTo>
                <a:lnTo>
                  <a:pt x="806" y="204"/>
                </a:lnTo>
                <a:lnTo>
                  <a:pt x="877" y="244"/>
                </a:lnTo>
                <a:lnTo>
                  <a:pt x="946" y="289"/>
                </a:lnTo>
                <a:lnTo>
                  <a:pt x="1012" y="336"/>
                </a:lnTo>
                <a:lnTo>
                  <a:pt x="1076" y="385"/>
                </a:lnTo>
                <a:lnTo>
                  <a:pt x="1137" y="439"/>
                </a:lnTo>
                <a:lnTo>
                  <a:pt x="1197" y="495"/>
                </a:lnTo>
                <a:lnTo>
                  <a:pt x="1252" y="553"/>
                </a:lnTo>
                <a:lnTo>
                  <a:pt x="1305" y="615"/>
                </a:lnTo>
                <a:lnTo>
                  <a:pt x="1357" y="680"/>
                </a:lnTo>
                <a:lnTo>
                  <a:pt x="1404" y="746"/>
                </a:lnTo>
                <a:lnTo>
                  <a:pt x="1449" y="814"/>
                </a:lnTo>
                <a:lnTo>
                  <a:pt x="1489" y="884"/>
                </a:lnTo>
                <a:lnTo>
                  <a:pt x="1527" y="957"/>
                </a:lnTo>
                <a:lnTo>
                  <a:pt x="1560" y="1032"/>
                </a:lnTo>
                <a:lnTo>
                  <a:pt x="1590" y="1109"/>
                </a:lnTo>
                <a:lnTo>
                  <a:pt x="1617" y="1189"/>
                </a:lnTo>
                <a:lnTo>
                  <a:pt x="1640" y="1268"/>
                </a:lnTo>
                <a:lnTo>
                  <a:pt x="1659" y="1350"/>
                </a:lnTo>
                <a:lnTo>
                  <a:pt x="1674" y="1433"/>
                </a:lnTo>
                <a:lnTo>
                  <a:pt x="1685" y="1518"/>
                </a:lnTo>
                <a:lnTo>
                  <a:pt x="1692" y="1603"/>
                </a:lnTo>
                <a:lnTo>
                  <a:pt x="1694" y="1689"/>
                </a:lnTo>
                <a:lnTo>
                  <a:pt x="0" y="1689"/>
                </a:lnTo>
                <a:close/>
              </a:path>
            </a:pathLst>
          </a:custGeom>
          <a:solidFill>
            <a:srgbClr val="C3C3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6" name="Freeform 13"/>
          <p:cNvSpPr>
            <a:spLocks/>
          </p:cNvSpPr>
          <p:nvPr/>
        </p:nvSpPr>
        <p:spPr bwMode="auto">
          <a:xfrm>
            <a:off x="2179644" y="4807303"/>
            <a:ext cx="1128713" cy="1123950"/>
          </a:xfrm>
          <a:custGeom>
            <a:avLst/>
            <a:gdLst>
              <a:gd name="T0" fmla="*/ 0 w 711"/>
              <a:gd name="T1" fmla="*/ 708 h 708"/>
              <a:gd name="T2" fmla="*/ 0 w 711"/>
              <a:gd name="T3" fmla="*/ 0 h 708"/>
              <a:gd name="T4" fmla="*/ 36 w 711"/>
              <a:gd name="T5" fmla="*/ 0 h 708"/>
              <a:gd name="T6" fmla="*/ 73 w 711"/>
              <a:gd name="T7" fmla="*/ 3 h 708"/>
              <a:gd name="T8" fmla="*/ 108 w 711"/>
              <a:gd name="T9" fmla="*/ 8 h 708"/>
              <a:gd name="T10" fmla="*/ 143 w 711"/>
              <a:gd name="T11" fmla="*/ 13 h 708"/>
              <a:gd name="T12" fmla="*/ 178 w 711"/>
              <a:gd name="T13" fmla="*/ 21 h 708"/>
              <a:gd name="T14" fmla="*/ 211 w 711"/>
              <a:gd name="T15" fmla="*/ 31 h 708"/>
              <a:gd name="T16" fmla="*/ 244 w 711"/>
              <a:gd name="T17" fmla="*/ 43 h 708"/>
              <a:gd name="T18" fmla="*/ 276 w 711"/>
              <a:gd name="T19" fmla="*/ 55 h 708"/>
              <a:gd name="T20" fmla="*/ 308 w 711"/>
              <a:gd name="T21" fmla="*/ 70 h 708"/>
              <a:gd name="T22" fmla="*/ 338 w 711"/>
              <a:gd name="T23" fmla="*/ 84 h 708"/>
              <a:gd name="T24" fmla="*/ 368 w 711"/>
              <a:gd name="T25" fmla="*/ 103 h 708"/>
              <a:gd name="T26" fmla="*/ 398 w 711"/>
              <a:gd name="T27" fmla="*/ 121 h 708"/>
              <a:gd name="T28" fmla="*/ 424 w 711"/>
              <a:gd name="T29" fmla="*/ 141 h 708"/>
              <a:gd name="T30" fmla="*/ 451 w 711"/>
              <a:gd name="T31" fmla="*/ 161 h 708"/>
              <a:gd name="T32" fmla="*/ 478 w 711"/>
              <a:gd name="T33" fmla="*/ 184 h 708"/>
              <a:gd name="T34" fmla="*/ 503 w 711"/>
              <a:gd name="T35" fmla="*/ 208 h 708"/>
              <a:gd name="T36" fmla="*/ 526 w 711"/>
              <a:gd name="T37" fmla="*/ 232 h 708"/>
              <a:gd name="T38" fmla="*/ 548 w 711"/>
              <a:gd name="T39" fmla="*/ 257 h 708"/>
              <a:gd name="T40" fmla="*/ 569 w 711"/>
              <a:gd name="T41" fmla="*/ 284 h 708"/>
              <a:gd name="T42" fmla="*/ 589 w 711"/>
              <a:gd name="T43" fmla="*/ 312 h 708"/>
              <a:gd name="T44" fmla="*/ 607 w 711"/>
              <a:gd name="T45" fmla="*/ 341 h 708"/>
              <a:gd name="T46" fmla="*/ 624 w 711"/>
              <a:gd name="T47" fmla="*/ 370 h 708"/>
              <a:gd name="T48" fmla="*/ 641 w 711"/>
              <a:gd name="T49" fmla="*/ 402 h 708"/>
              <a:gd name="T50" fmla="*/ 654 w 711"/>
              <a:gd name="T51" fmla="*/ 432 h 708"/>
              <a:gd name="T52" fmla="*/ 667 w 711"/>
              <a:gd name="T53" fmla="*/ 465 h 708"/>
              <a:gd name="T54" fmla="*/ 679 w 711"/>
              <a:gd name="T55" fmla="*/ 499 h 708"/>
              <a:gd name="T56" fmla="*/ 689 w 711"/>
              <a:gd name="T57" fmla="*/ 532 h 708"/>
              <a:gd name="T58" fmla="*/ 696 w 711"/>
              <a:gd name="T59" fmla="*/ 567 h 708"/>
              <a:gd name="T60" fmla="*/ 702 w 711"/>
              <a:gd name="T61" fmla="*/ 600 h 708"/>
              <a:gd name="T62" fmla="*/ 707 w 711"/>
              <a:gd name="T63" fmla="*/ 637 h 708"/>
              <a:gd name="T64" fmla="*/ 709 w 711"/>
              <a:gd name="T65" fmla="*/ 671 h 708"/>
              <a:gd name="T66" fmla="*/ 711 w 711"/>
              <a:gd name="T67" fmla="*/ 708 h 708"/>
              <a:gd name="T68" fmla="*/ 0 w 711"/>
              <a:gd name="T69" fmla="*/ 708 h 70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11"/>
              <a:gd name="T106" fmla="*/ 0 h 708"/>
              <a:gd name="T107" fmla="*/ 711 w 711"/>
              <a:gd name="T108" fmla="*/ 708 h 70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11" h="708">
                <a:moveTo>
                  <a:pt x="0" y="708"/>
                </a:moveTo>
                <a:lnTo>
                  <a:pt x="0" y="0"/>
                </a:lnTo>
                <a:lnTo>
                  <a:pt x="36" y="0"/>
                </a:lnTo>
                <a:lnTo>
                  <a:pt x="73" y="3"/>
                </a:lnTo>
                <a:lnTo>
                  <a:pt x="108" y="8"/>
                </a:lnTo>
                <a:lnTo>
                  <a:pt x="143" y="13"/>
                </a:lnTo>
                <a:lnTo>
                  <a:pt x="178" y="21"/>
                </a:lnTo>
                <a:lnTo>
                  <a:pt x="211" y="31"/>
                </a:lnTo>
                <a:lnTo>
                  <a:pt x="244" y="43"/>
                </a:lnTo>
                <a:lnTo>
                  <a:pt x="276" y="55"/>
                </a:lnTo>
                <a:lnTo>
                  <a:pt x="308" y="70"/>
                </a:lnTo>
                <a:lnTo>
                  <a:pt x="338" y="84"/>
                </a:lnTo>
                <a:lnTo>
                  <a:pt x="368" y="103"/>
                </a:lnTo>
                <a:lnTo>
                  <a:pt x="398" y="121"/>
                </a:lnTo>
                <a:lnTo>
                  <a:pt x="424" y="141"/>
                </a:lnTo>
                <a:lnTo>
                  <a:pt x="451" y="161"/>
                </a:lnTo>
                <a:lnTo>
                  <a:pt x="478" y="184"/>
                </a:lnTo>
                <a:lnTo>
                  <a:pt x="503" y="208"/>
                </a:lnTo>
                <a:lnTo>
                  <a:pt x="526" y="232"/>
                </a:lnTo>
                <a:lnTo>
                  <a:pt x="548" y="257"/>
                </a:lnTo>
                <a:lnTo>
                  <a:pt x="569" y="284"/>
                </a:lnTo>
                <a:lnTo>
                  <a:pt x="589" y="312"/>
                </a:lnTo>
                <a:lnTo>
                  <a:pt x="607" y="341"/>
                </a:lnTo>
                <a:lnTo>
                  <a:pt x="624" y="370"/>
                </a:lnTo>
                <a:lnTo>
                  <a:pt x="641" y="402"/>
                </a:lnTo>
                <a:lnTo>
                  <a:pt x="654" y="432"/>
                </a:lnTo>
                <a:lnTo>
                  <a:pt x="667" y="465"/>
                </a:lnTo>
                <a:lnTo>
                  <a:pt x="679" y="499"/>
                </a:lnTo>
                <a:lnTo>
                  <a:pt x="689" y="532"/>
                </a:lnTo>
                <a:lnTo>
                  <a:pt x="696" y="567"/>
                </a:lnTo>
                <a:lnTo>
                  <a:pt x="702" y="600"/>
                </a:lnTo>
                <a:lnTo>
                  <a:pt x="707" y="637"/>
                </a:lnTo>
                <a:lnTo>
                  <a:pt x="709" y="671"/>
                </a:lnTo>
                <a:lnTo>
                  <a:pt x="711" y="708"/>
                </a:lnTo>
                <a:lnTo>
                  <a:pt x="0" y="70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7" name="Freeform 14"/>
          <p:cNvSpPr>
            <a:spLocks/>
          </p:cNvSpPr>
          <p:nvPr/>
        </p:nvSpPr>
        <p:spPr bwMode="auto">
          <a:xfrm>
            <a:off x="2179644" y="4807303"/>
            <a:ext cx="1128713" cy="1123950"/>
          </a:xfrm>
          <a:custGeom>
            <a:avLst/>
            <a:gdLst>
              <a:gd name="T0" fmla="*/ 0 w 711"/>
              <a:gd name="T1" fmla="*/ 708 h 708"/>
              <a:gd name="T2" fmla="*/ 0 w 711"/>
              <a:gd name="T3" fmla="*/ 0 h 708"/>
              <a:gd name="T4" fmla="*/ 36 w 711"/>
              <a:gd name="T5" fmla="*/ 0 h 708"/>
              <a:gd name="T6" fmla="*/ 73 w 711"/>
              <a:gd name="T7" fmla="*/ 3 h 708"/>
              <a:gd name="T8" fmla="*/ 108 w 711"/>
              <a:gd name="T9" fmla="*/ 8 h 708"/>
              <a:gd name="T10" fmla="*/ 143 w 711"/>
              <a:gd name="T11" fmla="*/ 13 h 708"/>
              <a:gd name="T12" fmla="*/ 178 w 711"/>
              <a:gd name="T13" fmla="*/ 21 h 708"/>
              <a:gd name="T14" fmla="*/ 211 w 711"/>
              <a:gd name="T15" fmla="*/ 31 h 708"/>
              <a:gd name="T16" fmla="*/ 244 w 711"/>
              <a:gd name="T17" fmla="*/ 43 h 708"/>
              <a:gd name="T18" fmla="*/ 276 w 711"/>
              <a:gd name="T19" fmla="*/ 55 h 708"/>
              <a:gd name="T20" fmla="*/ 308 w 711"/>
              <a:gd name="T21" fmla="*/ 70 h 708"/>
              <a:gd name="T22" fmla="*/ 338 w 711"/>
              <a:gd name="T23" fmla="*/ 84 h 708"/>
              <a:gd name="T24" fmla="*/ 368 w 711"/>
              <a:gd name="T25" fmla="*/ 103 h 708"/>
              <a:gd name="T26" fmla="*/ 398 w 711"/>
              <a:gd name="T27" fmla="*/ 121 h 708"/>
              <a:gd name="T28" fmla="*/ 424 w 711"/>
              <a:gd name="T29" fmla="*/ 141 h 708"/>
              <a:gd name="T30" fmla="*/ 451 w 711"/>
              <a:gd name="T31" fmla="*/ 161 h 708"/>
              <a:gd name="T32" fmla="*/ 478 w 711"/>
              <a:gd name="T33" fmla="*/ 184 h 708"/>
              <a:gd name="T34" fmla="*/ 503 w 711"/>
              <a:gd name="T35" fmla="*/ 208 h 708"/>
              <a:gd name="T36" fmla="*/ 526 w 711"/>
              <a:gd name="T37" fmla="*/ 232 h 708"/>
              <a:gd name="T38" fmla="*/ 548 w 711"/>
              <a:gd name="T39" fmla="*/ 257 h 708"/>
              <a:gd name="T40" fmla="*/ 569 w 711"/>
              <a:gd name="T41" fmla="*/ 284 h 708"/>
              <a:gd name="T42" fmla="*/ 589 w 711"/>
              <a:gd name="T43" fmla="*/ 312 h 708"/>
              <a:gd name="T44" fmla="*/ 607 w 711"/>
              <a:gd name="T45" fmla="*/ 341 h 708"/>
              <a:gd name="T46" fmla="*/ 624 w 711"/>
              <a:gd name="T47" fmla="*/ 370 h 708"/>
              <a:gd name="T48" fmla="*/ 641 w 711"/>
              <a:gd name="T49" fmla="*/ 402 h 708"/>
              <a:gd name="T50" fmla="*/ 654 w 711"/>
              <a:gd name="T51" fmla="*/ 432 h 708"/>
              <a:gd name="T52" fmla="*/ 667 w 711"/>
              <a:gd name="T53" fmla="*/ 465 h 708"/>
              <a:gd name="T54" fmla="*/ 679 w 711"/>
              <a:gd name="T55" fmla="*/ 499 h 708"/>
              <a:gd name="T56" fmla="*/ 689 w 711"/>
              <a:gd name="T57" fmla="*/ 532 h 708"/>
              <a:gd name="T58" fmla="*/ 696 w 711"/>
              <a:gd name="T59" fmla="*/ 567 h 708"/>
              <a:gd name="T60" fmla="*/ 702 w 711"/>
              <a:gd name="T61" fmla="*/ 600 h 708"/>
              <a:gd name="T62" fmla="*/ 707 w 711"/>
              <a:gd name="T63" fmla="*/ 637 h 708"/>
              <a:gd name="T64" fmla="*/ 709 w 711"/>
              <a:gd name="T65" fmla="*/ 671 h 708"/>
              <a:gd name="T66" fmla="*/ 711 w 711"/>
              <a:gd name="T67" fmla="*/ 708 h 708"/>
              <a:gd name="T68" fmla="*/ 0 w 711"/>
              <a:gd name="T69" fmla="*/ 708 h 70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11"/>
              <a:gd name="T106" fmla="*/ 0 h 708"/>
              <a:gd name="T107" fmla="*/ 711 w 711"/>
              <a:gd name="T108" fmla="*/ 708 h 70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11" h="708">
                <a:moveTo>
                  <a:pt x="0" y="708"/>
                </a:moveTo>
                <a:lnTo>
                  <a:pt x="0" y="0"/>
                </a:lnTo>
                <a:lnTo>
                  <a:pt x="36" y="0"/>
                </a:lnTo>
                <a:lnTo>
                  <a:pt x="73" y="3"/>
                </a:lnTo>
                <a:lnTo>
                  <a:pt x="108" y="8"/>
                </a:lnTo>
                <a:lnTo>
                  <a:pt x="143" y="13"/>
                </a:lnTo>
                <a:lnTo>
                  <a:pt x="178" y="21"/>
                </a:lnTo>
                <a:lnTo>
                  <a:pt x="211" y="31"/>
                </a:lnTo>
                <a:lnTo>
                  <a:pt x="244" y="43"/>
                </a:lnTo>
                <a:lnTo>
                  <a:pt x="276" y="55"/>
                </a:lnTo>
                <a:lnTo>
                  <a:pt x="308" y="70"/>
                </a:lnTo>
                <a:lnTo>
                  <a:pt x="338" y="84"/>
                </a:lnTo>
                <a:lnTo>
                  <a:pt x="368" y="103"/>
                </a:lnTo>
                <a:lnTo>
                  <a:pt x="398" y="121"/>
                </a:lnTo>
                <a:lnTo>
                  <a:pt x="424" y="141"/>
                </a:lnTo>
                <a:lnTo>
                  <a:pt x="451" y="161"/>
                </a:lnTo>
                <a:lnTo>
                  <a:pt x="478" y="184"/>
                </a:lnTo>
                <a:lnTo>
                  <a:pt x="503" y="208"/>
                </a:lnTo>
                <a:lnTo>
                  <a:pt x="526" y="232"/>
                </a:lnTo>
                <a:lnTo>
                  <a:pt x="548" y="257"/>
                </a:lnTo>
                <a:lnTo>
                  <a:pt x="569" y="284"/>
                </a:lnTo>
                <a:lnTo>
                  <a:pt x="589" y="312"/>
                </a:lnTo>
                <a:lnTo>
                  <a:pt x="607" y="341"/>
                </a:lnTo>
                <a:lnTo>
                  <a:pt x="624" y="370"/>
                </a:lnTo>
                <a:lnTo>
                  <a:pt x="641" y="402"/>
                </a:lnTo>
                <a:lnTo>
                  <a:pt x="654" y="432"/>
                </a:lnTo>
                <a:lnTo>
                  <a:pt x="667" y="465"/>
                </a:lnTo>
                <a:lnTo>
                  <a:pt x="679" y="499"/>
                </a:lnTo>
                <a:lnTo>
                  <a:pt x="689" y="532"/>
                </a:lnTo>
                <a:lnTo>
                  <a:pt x="696" y="567"/>
                </a:lnTo>
                <a:lnTo>
                  <a:pt x="702" y="600"/>
                </a:lnTo>
                <a:lnTo>
                  <a:pt x="707" y="637"/>
                </a:lnTo>
                <a:lnTo>
                  <a:pt x="709" y="671"/>
                </a:lnTo>
                <a:lnTo>
                  <a:pt x="711" y="708"/>
                </a:lnTo>
                <a:lnTo>
                  <a:pt x="0" y="708"/>
                </a:lnTo>
              </a:path>
            </a:pathLst>
          </a:cu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8" name="Freeform 15"/>
          <p:cNvSpPr>
            <a:spLocks/>
          </p:cNvSpPr>
          <p:nvPr/>
        </p:nvSpPr>
        <p:spPr bwMode="auto">
          <a:xfrm>
            <a:off x="2120111" y="4043716"/>
            <a:ext cx="1892301" cy="1887538"/>
          </a:xfrm>
          <a:custGeom>
            <a:avLst/>
            <a:gdLst>
              <a:gd name="T0" fmla="*/ 0 w 1192"/>
              <a:gd name="T1" fmla="*/ 1189 h 1189"/>
              <a:gd name="T2" fmla="*/ 0 w 1192"/>
              <a:gd name="T3" fmla="*/ 0 h 1189"/>
              <a:gd name="T4" fmla="*/ 61 w 1192"/>
              <a:gd name="T5" fmla="*/ 2 h 1189"/>
              <a:gd name="T6" fmla="*/ 121 w 1192"/>
              <a:gd name="T7" fmla="*/ 7 h 1189"/>
              <a:gd name="T8" fmla="*/ 181 w 1192"/>
              <a:gd name="T9" fmla="*/ 13 h 1189"/>
              <a:gd name="T10" fmla="*/ 239 w 1192"/>
              <a:gd name="T11" fmla="*/ 23 h 1189"/>
              <a:gd name="T12" fmla="*/ 298 w 1192"/>
              <a:gd name="T13" fmla="*/ 37 h 1189"/>
              <a:gd name="T14" fmla="*/ 354 w 1192"/>
              <a:gd name="T15" fmla="*/ 53 h 1189"/>
              <a:gd name="T16" fmla="*/ 409 w 1192"/>
              <a:gd name="T17" fmla="*/ 72 h 1189"/>
              <a:gd name="T18" fmla="*/ 463 w 1192"/>
              <a:gd name="T19" fmla="*/ 93 h 1189"/>
              <a:gd name="T20" fmla="*/ 516 w 1192"/>
              <a:gd name="T21" fmla="*/ 118 h 1189"/>
              <a:gd name="T22" fmla="*/ 568 w 1192"/>
              <a:gd name="T23" fmla="*/ 143 h 1189"/>
              <a:gd name="T24" fmla="*/ 617 w 1192"/>
              <a:gd name="T25" fmla="*/ 173 h 1189"/>
              <a:gd name="T26" fmla="*/ 666 w 1192"/>
              <a:gd name="T27" fmla="*/ 203 h 1189"/>
              <a:gd name="T28" fmla="*/ 712 w 1192"/>
              <a:gd name="T29" fmla="*/ 236 h 1189"/>
              <a:gd name="T30" fmla="*/ 757 w 1192"/>
              <a:gd name="T31" fmla="*/ 273 h 1189"/>
              <a:gd name="T32" fmla="*/ 801 w 1192"/>
              <a:gd name="T33" fmla="*/ 309 h 1189"/>
              <a:gd name="T34" fmla="*/ 842 w 1192"/>
              <a:gd name="T35" fmla="*/ 349 h 1189"/>
              <a:gd name="T36" fmla="*/ 882 w 1192"/>
              <a:gd name="T37" fmla="*/ 391 h 1189"/>
              <a:gd name="T38" fmla="*/ 919 w 1192"/>
              <a:gd name="T39" fmla="*/ 434 h 1189"/>
              <a:gd name="T40" fmla="*/ 954 w 1192"/>
              <a:gd name="T41" fmla="*/ 479 h 1189"/>
              <a:gd name="T42" fmla="*/ 987 w 1192"/>
              <a:gd name="T43" fmla="*/ 526 h 1189"/>
              <a:gd name="T44" fmla="*/ 1019 w 1192"/>
              <a:gd name="T45" fmla="*/ 574 h 1189"/>
              <a:gd name="T46" fmla="*/ 1047 w 1192"/>
              <a:gd name="T47" fmla="*/ 624 h 1189"/>
              <a:gd name="T48" fmla="*/ 1074 w 1192"/>
              <a:gd name="T49" fmla="*/ 675 h 1189"/>
              <a:gd name="T50" fmla="*/ 1097 w 1192"/>
              <a:gd name="T51" fmla="*/ 727 h 1189"/>
              <a:gd name="T52" fmla="*/ 1119 w 1192"/>
              <a:gd name="T53" fmla="*/ 782 h 1189"/>
              <a:gd name="T54" fmla="*/ 1139 w 1192"/>
              <a:gd name="T55" fmla="*/ 837 h 1189"/>
              <a:gd name="T56" fmla="*/ 1154 w 1192"/>
              <a:gd name="T57" fmla="*/ 893 h 1189"/>
              <a:gd name="T58" fmla="*/ 1167 w 1192"/>
              <a:gd name="T59" fmla="*/ 950 h 1189"/>
              <a:gd name="T60" fmla="*/ 1179 w 1192"/>
              <a:gd name="T61" fmla="*/ 1009 h 1189"/>
              <a:gd name="T62" fmla="*/ 1186 w 1192"/>
              <a:gd name="T63" fmla="*/ 1068 h 1189"/>
              <a:gd name="T64" fmla="*/ 1191 w 1192"/>
              <a:gd name="T65" fmla="*/ 1129 h 1189"/>
              <a:gd name="T66" fmla="*/ 1192 w 1192"/>
              <a:gd name="T67" fmla="*/ 1189 h 1189"/>
              <a:gd name="T68" fmla="*/ 0 w 1192"/>
              <a:gd name="T69" fmla="*/ 1189 h 11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92"/>
              <a:gd name="T106" fmla="*/ 0 h 1189"/>
              <a:gd name="T107" fmla="*/ 1192 w 1192"/>
              <a:gd name="T108" fmla="*/ 1189 h 118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92" h="1189">
                <a:moveTo>
                  <a:pt x="0" y="1189"/>
                </a:moveTo>
                <a:lnTo>
                  <a:pt x="0" y="0"/>
                </a:lnTo>
                <a:lnTo>
                  <a:pt x="61" y="2"/>
                </a:lnTo>
                <a:lnTo>
                  <a:pt x="121" y="7"/>
                </a:lnTo>
                <a:lnTo>
                  <a:pt x="181" y="13"/>
                </a:lnTo>
                <a:lnTo>
                  <a:pt x="239" y="23"/>
                </a:lnTo>
                <a:lnTo>
                  <a:pt x="298" y="37"/>
                </a:lnTo>
                <a:lnTo>
                  <a:pt x="354" y="53"/>
                </a:lnTo>
                <a:lnTo>
                  <a:pt x="409" y="72"/>
                </a:lnTo>
                <a:lnTo>
                  <a:pt x="463" y="93"/>
                </a:lnTo>
                <a:lnTo>
                  <a:pt x="516" y="118"/>
                </a:lnTo>
                <a:lnTo>
                  <a:pt x="568" y="143"/>
                </a:lnTo>
                <a:lnTo>
                  <a:pt x="617" y="173"/>
                </a:lnTo>
                <a:lnTo>
                  <a:pt x="666" y="203"/>
                </a:lnTo>
                <a:lnTo>
                  <a:pt x="712" y="236"/>
                </a:lnTo>
                <a:lnTo>
                  <a:pt x="757" y="273"/>
                </a:lnTo>
                <a:lnTo>
                  <a:pt x="801" y="309"/>
                </a:lnTo>
                <a:lnTo>
                  <a:pt x="842" y="349"/>
                </a:lnTo>
                <a:lnTo>
                  <a:pt x="882" y="391"/>
                </a:lnTo>
                <a:lnTo>
                  <a:pt x="919" y="434"/>
                </a:lnTo>
                <a:lnTo>
                  <a:pt x="954" y="479"/>
                </a:lnTo>
                <a:lnTo>
                  <a:pt x="987" y="526"/>
                </a:lnTo>
                <a:lnTo>
                  <a:pt x="1019" y="574"/>
                </a:lnTo>
                <a:lnTo>
                  <a:pt x="1047" y="624"/>
                </a:lnTo>
                <a:lnTo>
                  <a:pt x="1074" y="675"/>
                </a:lnTo>
                <a:lnTo>
                  <a:pt x="1097" y="727"/>
                </a:lnTo>
                <a:lnTo>
                  <a:pt x="1119" y="782"/>
                </a:lnTo>
                <a:lnTo>
                  <a:pt x="1139" y="837"/>
                </a:lnTo>
                <a:lnTo>
                  <a:pt x="1154" y="893"/>
                </a:lnTo>
                <a:lnTo>
                  <a:pt x="1167" y="950"/>
                </a:lnTo>
                <a:lnTo>
                  <a:pt x="1179" y="1009"/>
                </a:lnTo>
                <a:lnTo>
                  <a:pt x="1186" y="1068"/>
                </a:lnTo>
                <a:lnTo>
                  <a:pt x="1191" y="1129"/>
                </a:lnTo>
                <a:lnTo>
                  <a:pt x="1192" y="1189"/>
                </a:lnTo>
                <a:lnTo>
                  <a:pt x="0" y="118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9" name="Freeform 16"/>
          <p:cNvSpPr>
            <a:spLocks/>
          </p:cNvSpPr>
          <p:nvPr/>
        </p:nvSpPr>
        <p:spPr bwMode="auto">
          <a:xfrm>
            <a:off x="2140204" y="4043716"/>
            <a:ext cx="1892301" cy="1887538"/>
          </a:xfrm>
          <a:custGeom>
            <a:avLst/>
            <a:gdLst>
              <a:gd name="T0" fmla="*/ 0 w 1192"/>
              <a:gd name="T1" fmla="*/ 1189 h 1189"/>
              <a:gd name="T2" fmla="*/ 0 w 1192"/>
              <a:gd name="T3" fmla="*/ 0 h 1189"/>
              <a:gd name="T4" fmla="*/ 61 w 1192"/>
              <a:gd name="T5" fmla="*/ 2 h 1189"/>
              <a:gd name="T6" fmla="*/ 121 w 1192"/>
              <a:gd name="T7" fmla="*/ 7 h 1189"/>
              <a:gd name="T8" fmla="*/ 181 w 1192"/>
              <a:gd name="T9" fmla="*/ 13 h 1189"/>
              <a:gd name="T10" fmla="*/ 239 w 1192"/>
              <a:gd name="T11" fmla="*/ 23 h 1189"/>
              <a:gd name="T12" fmla="*/ 298 w 1192"/>
              <a:gd name="T13" fmla="*/ 37 h 1189"/>
              <a:gd name="T14" fmla="*/ 354 w 1192"/>
              <a:gd name="T15" fmla="*/ 53 h 1189"/>
              <a:gd name="T16" fmla="*/ 409 w 1192"/>
              <a:gd name="T17" fmla="*/ 72 h 1189"/>
              <a:gd name="T18" fmla="*/ 463 w 1192"/>
              <a:gd name="T19" fmla="*/ 93 h 1189"/>
              <a:gd name="T20" fmla="*/ 516 w 1192"/>
              <a:gd name="T21" fmla="*/ 118 h 1189"/>
              <a:gd name="T22" fmla="*/ 568 w 1192"/>
              <a:gd name="T23" fmla="*/ 143 h 1189"/>
              <a:gd name="T24" fmla="*/ 617 w 1192"/>
              <a:gd name="T25" fmla="*/ 173 h 1189"/>
              <a:gd name="T26" fmla="*/ 666 w 1192"/>
              <a:gd name="T27" fmla="*/ 203 h 1189"/>
              <a:gd name="T28" fmla="*/ 712 w 1192"/>
              <a:gd name="T29" fmla="*/ 236 h 1189"/>
              <a:gd name="T30" fmla="*/ 757 w 1192"/>
              <a:gd name="T31" fmla="*/ 273 h 1189"/>
              <a:gd name="T32" fmla="*/ 801 w 1192"/>
              <a:gd name="T33" fmla="*/ 309 h 1189"/>
              <a:gd name="T34" fmla="*/ 842 w 1192"/>
              <a:gd name="T35" fmla="*/ 349 h 1189"/>
              <a:gd name="T36" fmla="*/ 882 w 1192"/>
              <a:gd name="T37" fmla="*/ 391 h 1189"/>
              <a:gd name="T38" fmla="*/ 919 w 1192"/>
              <a:gd name="T39" fmla="*/ 434 h 1189"/>
              <a:gd name="T40" fmla="*/ 954 w 1192"/>
              <a:gd name="T41" fmla="*/ 479 h 1189"/>
              <a:gd name="T42" fmla="*/ 987 w 1192"/>
              <a:gd name="T43" fmla="*/ 526 h 1189"/>
              <a:gd name="T44" fmla="*/ 1019 w 1192"/>
              <a:gd name="T45" fmla="*/ 574 h 1189"/>
              <a:gd name="T46" fmla="*/ 1047 w 1192"/>
              <a:gd name="T47" fmla="*/ 624 h 1189"/>
              <a:gd name="T48" fmla="*/ 1074 w 1192"/>
              <a:gd name="T49" fmla="*/ 675 h 1189"/>
              <a:gd name="T50" fmla="*/ 1097 w 1192"/>
              <a:gd name="T51" fmla="*/ 727 h 1189"/>
              <a:gd name="T52" fmla="*/ 1119 w 1192"/>
              <a:gd name="T53" fmla="*/ 782 h 1189"/>
              <a:gd name="T54" fmla="*/ 1139 w 1192"/>
              <a:gd name="T55" fmla="*/ 837 h 1189"/>
              <a:gd name="T56" fmla="*/ 1154 w 1192"/>
              <a:gd name="T57" fmla="*/ 893 h 1189"/>
              <a:gd name="T58" fmla="*/ 1167 w 1192"/>
              <a:gd name="T59" fmla="*/ 950 h 1189"/>
              <a:gd name="T60" fmla="*/ 1179 w 1192"/>
              <a:gd name="T61" fmla="*/ 1009 h 1189"/>
              <a:gd name="T62" fmla="*/ 1186 w 1192"/>
              <a:gd name="T63" fmla="*/ 1068 h 1189"/>
              <a:gd name="T64" fmla="*/ 1191 w 1192"/>
              <a:gd name="T65" fmla="*/ 1129 h 1189"/>
              <a:gd name="T66" fmla="*/ 1192 w 1192"/>
              <a:gd name="T67" fmla="*/ 1189 h 1189"/>
              <a:gd name="T68" fmla="*/ 0 w 1192"/>
              <a:gd name="T69" fmla="*/ 1189 h 11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92"/>
              <a:gd name="T106" fmla="*/ 0 h 1189"/>
              <a:gd name="T107" fmla="*/ 1192 w 1192"/>
              <a:gd name="T108" fmla="*/ 1189 h 118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92" h="1189">
                <a:moveTo>
                  <a:pt x="0" y="1189"/>
                </a:moveTo>
                <a:lnTo>
                  <a:pt x="0" y="0"/>
                </a:lnTo>
                <a:lnTo>
                  <a:pt x="61" y="2"/>
                </a:lnTo>
                <a:lnTo>
                  <a:pt x="121" y="7"/>
                </a:lnTo>
                <a:lnTo>
                  <a:pt x="181" y="13"/>
                </a:lnTo>
                <a:lnTo>
                  <a:pt x="239" y="23"/>
                </a:lnTo>
                <a:lnTo>
                  <a:pt x="298" y="37"/>
                </a:lnTo>
                <a:lnTo>
                  <a:pt x="354" y="53"/>
                </a:lnTo>
                <a:lnTo>
                  <a:pt x="409" y="72"/>
                </a:lnTo>
                <a:lnTo>
                  <a:pt x="463" y="93"/>
                </a:lnTo>
                <a:lnTo>
                  <a:pt x="516" y="118"/>
                </a:lnTo>
                <a:lnTo>
                  <a:pt x="568" y="143"/>
                </a:lnTo>
                <a:lnTo>
                  <a:pt x="617" y="173"/>
                </a:lnTo>
                <a:lnTo>
                  <a:pt x="666" y="203"/>
                </a:lnTo>
                <a:lnTo>
                  <a:pt x="712" y="236"/>
                </a:lnTo>
                <a:lnTo>
                  <a:pt x="757" y="273"/>
                </a:lnTo>
                <a:lnTo>
                  <a:pt x="801" y="309"/>
                </a:lnTo>
                <a:lnTo>
                  <a:pt x="842" y="349"/>
                </a:lnTo>
                <a:lnTo>
                  <a:pt x="882" y="391"/>
                </a:lnTo>
                <a:lnTo>
                  <a:pt x="919" y="434"/>
                </a:lnTo>
                <a:lnTo>
                  <a:pt x="954" y="479"/>
                </a:lnTo>
                <a:lnTo>
                  <a:pt x="987" y="526"/>
                </a:lnTo>
                <a:lnTo>
                  <a:pt x="1019" y="574"/>
                </a:lnTo>
                <a:lnTo>
                  <a:pt x="1047" y="624"/>
                </a:lnTo>
                <a:lnTo>
                  <a:pt x="1074" y="675"/>
                </a:lnTo>
                <a:lnTo>
                  <a:pt x="1097" y="727"/>
                </a:lnTo>
                <a:lnTo>
                  <a:pt x="1119" y="782"/>
                </a:lnTo>
                <a:lnTo>
                  <a:pt x="1139" y="837"/>
                </a:lnTo>
                <a:lnTo>
                  <a:pt x="1154" y="893"/>
                </a:lnTo>
                <a:lnTo>
                  <a:pt x="1167" y="950"/>
                </a:lnTo>
                <a:lnTo>
                  <a:pt x="1179" y="1009"/>
                </a:lnTo>
                <a:lnTo>
                  <a:pt x="1186" y="1068"/>
                </a:lnTo>
                <a:lnTo>
                  <a:pt x="1191" y="1129"/>
                </a:lnTo>
                <a:lnTo>
                  <a:pt x="1192" y="1189"/>
                </a:lnTo>
                <a:lnTo>
                  <a:pt x="0" y="1189"/>
                </a:lnTo>
              </a:path>
            </a:pathLst>
          </a:cu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2" name="Freeform 19"/>
          <p:cNvSpPr>
            <a:spLocks/>
          </p:cNvSpPr>
          <p:nvPr/>
        </p:nvSpPr>
        <p:spPr bwMode="auto">
          <a:xfrm>
            <a:off x="2140204" y="5521678"/>
            <a:ext cx="409575" cy="409575"/>
          </a:xfrm>
          <a:custGeom>
            <a:avLst/>
            <a:gdLst>
              <a:gd name="T0" fmla="*/ 0 w 258"/>
              <a:gd name="T1" fmla="*/ 258 h 258"/>
              <a:gd name="T2" fmla="*/ 0 w 258"/>
              <a:gd name="T3" fmla="*/ 0 h 258"/>
              <a:gd name="T4" fmla="*/ 26 w 258"/>
              <a:gd name="T5" fmla="*/ 2 h 258"/>
              <a:gd name="T6" fmla="*/ 51 w 258"/>
              <a:gd name="T7" fmla="*/ 7 h 258"/>
              <a:gd name="T8" fmla="*/ 76 w 258"/>
              <a:gd name="T9" fmla="*/ 12 h 258"/>
              <a:gd name="T10" fmla="*/ 99 w 258"/>
              <a:gd name="T11" fmla="*/ 22 h 258"/>
              <a:gd name="T12" fmla="*/ 123 w 258"/>
              <a:gd name="T13" fmla="*/ 32 h 258"/>
              <a:gd name="T14" fmla="*/ 144 w 258"/>
              <a:gd name="T15" fmla="*/ 45 h 258"/>
              <a:gd name="T16" fmla="*/ 164 w 258"/>
              <a:gd name="T17" fmla="*/ 60 h 258"/>
              <a:gd name="T18" fmla="*/ 183 w 258"/>
              <a:gd name="T19" fmla="*/ 77 h 258"/>
              <a:gd name="T20" fmla="*/ 199 w 258"/>
              <a:gd name="T21" fmla="*/ 95 h 258"/>
              <a:gd name="T22" fmla="*/ 214 w 258"/>
              <a:gd name="T23" fmla="*/ 115 h 258"/>
              <a:gd name="T24" fmla="*/ 226 w 258"/>
              <a:gd name="T25" fmla="*/ 137 h 258"/>
              <a:gd name="T26" fmla="*/ 238 w 258"/>
              <a:gd name="T27" fmla="*/ 158 h 258"/>
              <a:gd name="T28" fmla="*/ 246 w 258"/>
              <a:gd name="T29" fmla="*/ 182 h 258"/>
              <a:gd name="T30" fmla="*/ 253 w 258"/>
              <a:gd name="T31" fmla="*/ 206 h 258"/>
              <a:gd name="T32" fmla="*/ 256 w 258"/>
              <a:gd name="T33" fmla="*/ 233 h 258"/>
              <a:gd name="T34" fmla="*/ 258 w 258"/>
              <a:gd name="T35" fmla="*/ 258 h 258"/>
              <a:gd name="T36" fmla="*/ 0 w 258"/>
              <a:gd name="T37" fmla="*/ 258 h 25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58"/>
              <a:gd name="T58" fmla="*/ 0 h 258"/>
              <a:gd name="T59" fmla="*/ 258 w 258"/>
              <a:gd name="T60" fmla="*/ 258 h 25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58" h="258">
                <a:moveTo>
                  <a:pt x="0" y="258"/>
                </a:moveTo>
                <a:lnTo>
                  <a:pt x="0" y="0"/>
                </a:lnTo>
                <a:lnTo>
                  <a:pt x="26" y="2"/>
                </a:lnTo>
                <a:lnTo>
                  <a:pt x="51" y="7"/>
                </a:lnTo>
                <a:lnTo>
                  <a:pt x="76" y="12"/>
                </a:lnTo>
                <a:lnTo>
                  <a:pt x="99" y="22"/>
                </a:lnTo>
                <a:lnTo>
                  <a:pt x="123" y="32"/>
                </a:lnTo>
                <a:lnTo>
                  <a:pt x="144" y="45"/>
                </a:lnTo>
                <a:lnTo>
                  <a:pt x="164" y="60"/>
                </a:lnTo>
                <a:lnTo>
                  <a:pt x="183" y="77"/>
                </a:lnTo>
                <a:lnTo>
                  <a:pt x="199" y="95"/>
                </a:lnTo>
                <a:lnTo>
                  <a:pt x="214" y="115"/>
                </a:lnTo>
                <a:lnTo>
                  <a:pt x="226" y="137"/>
                </a:lnTo>
                <a:lnTo>
                  <a:pt x="238" y="158"/>
                </a:lnTo>
                <a:lnTo>
                  <a:pt x="246" y="182"/>
                </a:lnTo>
                <a:lnTo>
                  <a:pt x="253" y="206"/>
                </a:lnTo>
                <a:lnTo>
                  <a:pt x="256" y="233"/>
                </a:lnTo>
                <a:lnTo>
                  <a:pt x="258" y="258"/>
                </a:lnTo>
                <a:lnTo>
                  <a:pt x="0" y="25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2140204" y="4835878"/>
            <a:ext cx="1096963" cy="1095375"/>
          </a:xfrm>
          <a:custGeom>
            <a:avLst/>
            <a:gdLst/>
            <a:ahLst/>
            <a:cxnLst>
              <a:cxn ang="0">
                <a:pos x="0" y="690"/>
              </a:cxn>
              <a:cxn ang="0">
                <a:pos x="0" y="0"/>
              </a:cxn>
              <a:cxn ang="0">
                <a:pos x="34" y="2"/>
              </a:cxn>
              <a:cxn ang="0">
                <a:pos x="69" y="3"/>
              </a:cxn>
              <a:cxn ang="0">
                <a:pos x="104" y="8"/>
              </a:cxn>
              <a:cxn ang="0">
                <a:pos x="139" y="15"/>
              </a:cxn>
              <a:cxn ang="0">
                <a:pos x="173" y="22"/>
              </a:cxn>
              <a:cxn ang="0">
                <a:pos x="204" y="32"/>
              </a:cxn>
              <a:cxn ang="0">
                <a:pos x="238" y="43"/>
              </a:cxn>
              <a:cxn ang="0">
                <a:pos x="268" y="55"/>
              </a:cxn>
              <a:cxn ang="0">
                <a:pos x="299" y="68"/>
              </a:cxn>
              <a:cxn ang="0">
                <a:pos x="329" y="85"/>
              </a:cxn>
              <a:cxn ang="0">
                <a:pos x="358" y="101"/>
              </a:cxn>
              <a:cxn ang="0">
                <a:pos x="386" y="118"/>
              </a:cxn>
              <a:cxn ang="0">
                <a:pos x="413" y="138"/>
              </a:cxn>
              <a:cxn ang="0">
                <a:pos x="439" y="158"/>
              </a:cxn>
              <a:cxn ang="0">
                <a:pos x="464" y="180"/>
              </a:cxn>
              <a:cxn ang="0">
                <a:pos x="488" y="203"/>
              </a:cxn>
              <a:cxn ang="0">
                <a:pos x="511" y="228"/>
              </a:cxn>
              <a:cxn ang="0">
                <a:pos x="533" y="253"/>
              </a:cxn>
              <a:cxn ang="0">
                <a:pos x="554" y="278"/>
              </a:cxn>
              <a:cxn ang="0">
                <a:pos x="573" y="306"/>
              </a:cxn>
              <a:cxn ang="0">
                <a:pos x="591" y="333"/>
              </a:cxn>
              <a:cxn ang="0">
                <a:pos x="607" y="362"/>
              </a:cxn>
              <a:cxn ang="0">
                <a:pos x="622" y="392"/>
              </a:cxn>
              <a:cxn ang="0">
                <a:pos x="637" y="422"/>
              </a:cxn>
              <a:cxn ang="0">
                <a:pos x="649" y="454"/>
              </a:cxn>
              <a:cxn ang="0">
                <a:pos x="661" y="486"/>
              </a:cxn>
              <a:cxn ang="0">
                <a:pos x="669" y="519"/>
              </a:cxn>
              <a:cxn ang="0">
                <a:pos x="677" y="552"/>
              </a:cxn>
              <a:cxn ang="0">
                <a:pos x="682" y="585"/>
              </a:cxn>
              <a:cxn ang="0">
                <a:pos x="687" y="620"/>
              </a:cxn>
              <a:cxn ang="0">
                <a:pos x="691" y="655"/>
              </a:cxn>
              <a:cxn ang="0">
                <a:pos x="691" y="690"/>
              </a:cxn>
              <a:cxn ang="0">
                <a:pos x="0" y="690"/>
              </a:cxn>
            </a:cxnLst>
            <a:rect l="0" t="0" r="r" b="b"/>
            <a:pathLst>
              <a:path w="691" h="690">
                <a:moveTo>
                  <a:pt x="0" y="690"/>
                </a:moveTo>
                <a:lnTo>
                  <a:pt x="0" y="0"/>
                </a:lnTo>
                <a:lnTo>
                  <a:pt x="34" y="2"/>
                </a:lnTo>
                <a:lnTo>
                  <a:pt x="69" y="3"/>
                </a:lnTo>
                <a:lnTo>
                  <a:pt x="104" y="8"/>
                </a:lnTo>
                <a:lnTo>
                  <a:pt x="139" y="15"/>
                </a:lnTo>
                <a:lnTo>
                  <a:pt x="173" y="22"/>
                </a:lnTo>
                <a:lnTo>
                  <a:pt x="204" y="32"/>
                </a:lnTo>
                <a:lnTo>
                  <a:pt x="238" y="43"/>
                </a:lnTo>
                <a:lnTo>
                  <a:pt x="268" y="55"/>
                </a:lnTo>
                <a:lnTo>
                  <a:pt x="299" y="68"/>
                </a:lnTo>
                <a:lnTo>
                  <a:pt x="329" y="85"/>
                </a:lnTo>
                <a:lnTo>
                  <a:pt x="358" y="101"/>
                </a:lnTo>
                <a:lnTo>
                  <a:pt x="386" y="118"/>
                </a:lnTo>
                <a:lnTo>
                  <a:pt x="413" y="138"/>
                </a:lnTo>
                <a:lnTo>
                  <a:pt x="439" y="158"/>
                </a:lnTo>
                <a:lnTo>
                  <a:pt x="464" y="180"/>
                </a:lnTo>
                <a:lnTo>
                  <a:pt x="488" y="203"/>
                </a:lnTo>
                <a:lnTo>
                  <a:pt x="511" y="228"/>
                </a:lnTo>
                <a:lnTo>
                  <a:pt x="533" y="253"/>
                </a:lnTo>
                <a:lnTo>
                  <a:pt x="554" y="278"/>
                </a:lnTo>
                <a:lnTo>
                  <a:pt x="573" y="306"/>
                </a:lnTo>
                <a:lnTo>
                  <a:pt x="591" y="333"/>
                </a:lnTo>
                <a:lnTo>
                  <a:pt x="607" y="362"/>
                </a:lnTo>
                <a:lnTo>
                  <a:pt x="622" y="392"/>
                </a:lnTo>
                <a:lnTo>
                  <a:pt x="637" y="422"/>
                </a:lnTo>
                <a:lnTo>
                  <a:pt x="649" y="454"/>
                </a:lnTo>
                <a:lnTo>
                  <a:pt x="661" y="486"/>
                </a:lnTo>
                <a:lnTo>
                  <a:pt x="669" y="519"/>
                </a:lnTo>
                <a:lnTo>
                  <a:pt x="677" y="552"/>
                </a:lnTo>
                <a:lnTo>
                  <a:pt x="682" y="585"/>
                </a:lnTo>
                <a:lnTo>
                  <a:pt x="687" y="620"/>
                </a:lnTo>
                <a:lnTo>
                  <a:pt x="691" y="655"/>
                </a:lnTo>
                <a:lnTo>
                  <a:pt x="691" y="690"/>
                </a:lnTo>
                <a:lnTo>
                  <a:pt x="0" y="690"/>
                </a:ln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3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nl-NL">
              <a:latin typeface="Arial" pitchFamily="34" charset="0"/>
              <a:cs typeface="Arial" pitchFamily="34" charset="0"/>
            </a:endParaRPr>
          </a:p>
        </p:txBody>
      </p:sp>
      <p:sp>
        <p:nvSpPr>
          <p:cNvPr id="36893" name="Freeform 20"/>
          <p:cNvSpPr>
            <a:spLocks/>
          </p:cNvSpPr>
          <p:nvPr/>
        </p:nvSpPr>
        <p:spPr bwMode="auto">
          <a:xfrm>
            <a:off x="2140204" y="5521678"/>
            <a:ext cx="409575" cy="409575"/>
          </a:xfrm>
          <a:custGeom>
            <a:avLst/>
            <a:gdLst>
              <a:gd name="T0" fmla="*/ 0 w 258"/>
              <a:gd name="T1" fmla="*/ 258 h 258"/>
              <a:gd name="T2" fmla="*/ 0 w 258"/>
              <a:gd name="T3" fmla="*/ 0 h 258"/>
              <a:gd name="T4" fmla="*/ 26 w 258"/>
              <a:gd name="T5" fmla="*/ 2 h 258"/>
              <a:gd name="T6" fmla="*/ 51 w 258"/>
              <a:gd name="T7" fmla="*/ 7 h 258"/>
              <a:gd name="T8" fmla="*/ 76 w 258"/>
              <a:gd name="T9" fmla="*/ 12 h 258"/>
              <a:gd name="T10" fmla="*/ 99 w 258"/>
              <a:gd name="T11" fmla="*/ 22 h 258"/>
              <a:gd name="T12" fmla="*/ 123 w 258"/>
              <a:gd name="T13" fmla="*/ 32 h 258"/>
              <a:gd name="T14" fmla="*/ 144 w 258"/>
              <a:gd name="T15" fmla="*/ 45 h 258"/>
              <a:gd name="T16" fmla="*/ 164 w 258"/>
              <a:gd name="T17" fmla="*/ 60 h 258"/>
              <a:gd name="T18" fmla="*/ 183 w 258"/>
              <a:gd name="T19" fmla="*/ 77 h 258"/>
              <a:gd name="T20" fmla="*/ 199 w 258"/>
              <a:gd name="T21" fmla="*/ 95 h 258"/>
              <a:gd name="T22" fmla="*/ 214 w 258"/>
              <a:gd name="T23" fmla="*/ 115 h 258"/>
              <a:gd name="T24" fmla="*/ 226 w 258"/>
              <a:gd name="T25" fmla="*/ 137 h 258"/>
              <a:gd name="T26" fmla="*/ 238 w 258"/>
              <a:gd name="T27" fmla="*/ 158 h 258"/>
              <a:gd name="T28" fmla="*/ 246 w 258"/>
              <a:gd name="T29" fmla="*/ 182 h 258"/>
              <a:gd name="T30" fmla="*/ 253 w 258"/>
              <a:gd name="T31" fmla="*/ 206 h 258"/>
              <a:gd name="T32" fmla="*/ 256 w 258"/>
              <a:gd name="T33" fmla="*/ 233 h 258"/>
              <a:gd name="T34" fmla="*/ 258 w 258"/>
              <a:gd name="T35" fmla="*/ 258 h 258"/>
              <a:gd name="T36" fmla="*/ 0 w 258"/>
              <a:gd name="T37" fmla="*/ 258 h 25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58"/>
              <a:gd name="T58" fmla="*/ 0 h 258"/>
              <a:gd name="T59" fmla="*/ 258 w 258"/>
              <a:gd name="T60" fmla="*/ 258 h 25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58" h="258">
                <a:moveTo>
                  <a:pt x="0" y="258"/>
                </a:moveTo>
                <a:lnTo>
                  <a:pt x="0" y="0"/>
                </a:lnTo>
                <a:lnTo>
                  <a:pt x="26" y="2"/>
                </a:lnTo>
                <a:lnTo>
                  <a:pt x="51" y="7"/>
                </a:lnTo>
                <a:lnTo>
                  <a:pt x="76" y="12"/>
                </a:lnTo>
                <a:lnTo>
                  <a:pt x="99" y="22"/>
                </a:lnTo>
                <a:lnTo>
                  <a:pt x="123" y="32"/>
                </a:lnTo>
                <a:lnTo>
                  <a:pt x="144" y="45"/>
                </a:lnTo>
                <a:lnTo>
                  <a:pt x="164" y="60"/>
                </a:lnTo>
                <a:lnTo>
                  <a:pt x="183" y="77"/>
                </a:lnTo>
                <a:lnTo>
                  <a:pt x="199" y="95"/>
                </a:lnTo>
                <a:lnTo>
                  <a:pt x="214" y="115"/>
                </a:lnTo>
                <a:lnTo>
                  <a:pt x="226" y="137"/>
                </a:lnTo>
                <a:lnTo>
                  <a:pt x="238" y="158"/>
                </a:lnTo>
                <a:lnTo>
                  <a:pt x="246" y="182"/>
                </a:lnTo>
                <a:lnTo>
                  <a:pt x="253" y="206"/>
                </a:lnTo>
                <a:lnTo>
                  <a:pt x="256" y="233"/>
                </a:lnTo>
                <a:lnTo>
                  <a:pt x="258" y="258"/>
                </a:lnTo>
                <a:lnTo>
                  <a:pt x="0" y="258"/>
                </a:lnTo>
              </a:path>
            </a:pathLst>
          </a:cu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ep 9"/>
          <p:cNvGrpSpPr/>
          <p:nvPr/>
        </p:nvGrpSpPr>
        <p:grpSpPr>
          <a:xfrm>
            <a:off x="1720856" y="5197828"/>
            <a:ext cx="1358901" cy="254000"/>
            <a:chOff x="1720856" y="5197828"/>
            <a:chExt cx="1358901" cy="254000"/>
          </a:xfrm>
        </p:grpSpPr>
        <p:sp>
          <p:nvSpPr>
            <p:cNvPr id="36894" name="Rectangle 21"/>
            <p:cNvSpPr>
              <a:spLocks noChangeArrowheads="1"/>
            </p:cNvSpPr>
            <p:nvPr/>
          </p:nvSpPr>
          <p:spPr bwMode="auto">
            <a:xfrm>
              <a:off x="2235206" y="5235928"/>
              <a:ext cx="844551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400" b="1" dirty="0">
                  <a:solidFill>
                    <a:srgbClr val="1F1A17"/>
                  </a:solidFill>
                  <a:latin typeface="Arial" charset="0"/>
                  <a:cs typeface="Arial" charset="0"/>
                </a:rPr>
                <a:t>Efficiency</a:t>
              </a:r>
              <a:endParaRPr lang="nl-NL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36906" name="Rectangle 36"/>
            <p:cNvSpPr>
              <a:spLocks noChangeArrowheads="1"/>
            </p:cNvSpPr>
            <p:nvPr/>
          </p:nvSpPr>
          <p:spPr bwMode="auto">
            <a:xfrm>
              <a:off x="1720856" y="5197828"/>
              <a:ext cx="3968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400" b="1" dirty="0">
                  <a:solidFill>
                    <a:srgbClr val="1F1A17"/>
                  </a:solidFill>
                  <a:latin typeface="Arial" charset="0"/>
                  <a:cs typeface="Arial" charset="0"/>
                </a:rPr>
                <a:t>1960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</p:grpSp>
      <p:grpSp>
        <p:nvGrpSpPr>
          <p:cNvPr id="11" name="Groep 10"/>
          <p:cNvGrpSpPr/>
          <p:nvPr/>
        </p:nvGrpSpPr>
        <p:grpSpPr>
          <a:xfrm>
            <a:off x="547195" y="4346928"/>
            <a:ext cx="3342187" cy="1114425"/>
            <a:chOff x="547195" y="4346928"/>
            <a:chExt cx="3342187" cy="1114425"/>
          </a:xfrm>
        </p:grpSpPr>
        <p:sp>
          <p:nvSpPr>
            <p:cNvPr id="36873" name="Rectangle 95"/>
            <p:cNvSpPr>
              <a:spLocks noChangeArrowheads="1"/>
            </p:cNvSpPr>
            <p:nvPr/>
          </p:nvSpPr>
          <p:spPr bwMode="auto">
            <a:xfrm>
              <a:off x="547195" y="4652072"/>
              <a:ext cx="74351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nl-NL" sz="1600" dirty="0" smtClean="0">
                  <a:solidFill>
                    <a:srgbClr val="1F1A17"/>
                  </a:solidFill>
                  <a:latin typeface="Arial" charset="0"/>
                  <a:cs typeface="Arial" charset="0"/>
                </a:rPr>
                <a:t>Offer </a:t>
              </a:r>
            </a:p>
            <a:p>
              <a:pPr eaLnBrk="1" hangingPunct="1"/>
              <a:r>
                <a:rPr lang="nl-NL" sz="1600" dirty="0" err="1" smtClean="0">
                  <a:solidFill>
                    <a:srgbClr val="1F1A17"/>
                  </a:solidFill>
                  <a:latin typeface="Arial" charset="0"/>
                  <a:cs typeface="Arial" charset="0"/>
                </a:rPr>
                <a:t>driven</a:t>
              </a:r>
              <a:endParaRPr lang="nl-NL" sz="1600" dirty="0">
                <a:solidFill>
                  <a:srgbClr val="1F1A17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895" name="Rectangle 22"/>
            <p:cNvSpPr>
              <a:spLocks noChangeArrowheads="1"/>
            </p:cNvSpPr>
            <p:nvPr/>
          </p:nvSpPr>
          <p:spPr bwMode="auto">
            <a:xfrm>
              <a:off x="3235332" y="5277203"/>
              <a:ext cx="65405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200" dirty="0">
                  <a:solidFill>
                    <a:srgbClr val="969595"/>
                  </a:solidFill>
                  <a:latin typeface="Arial" charset="0"/>
                  <a:cs typeface="Arial" charset="0"/>
                </a:rPr>
                <a:t>Efficiency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  <p:sp>
          <p:nvSpPr>
            <p:cNvPr id="36896" name="Rectangle 26"/>
            <p:cNvSpPr>
              <a:spLocks noChangeArrowheads="1"/>
            </p:cNvSpPr>
            <p:nvPr/>
          </p:nvSpPr>
          <p:spPr bwMode="auto">
            <a:xfrm>
              <a:off x="2224094" y="4358041"/>
              <a:ext cx="60801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400" b="1" dirty="0" err="1" smtClean="0">
                  <a:solidFill>
                    <a:srgbClr val="1F1A17"/>
                  </a:solidFill>
                </a:rPr>
                <a:t>Quality</a:t>
              </a:r>
              <a:endParaRPr lang="nl-NL" sz="1400" b="1" dirty="0">
                <a:solidFill>
                  <a:srgbClr val="1F1A17"/>
                </a:solidFill>
                <a:latin typeface="Arial" charset="0"/>
                <a:cs typeface="Arial" charset="0"/>
              </a:endParaRPr>
            </a:p>
            <a:p>
              <a:pPr eaLnBrk="1" hangingPunct="1"/>
              <a:endParaRPr lang="nl-NL" sz="200" b="1" dirty="0">
                <a:solidFill>
                  <a:srgbClr val="1F1A17"/>
                </a:solidFill>
                <a:latin typeface="Arial" charset="0"/>
                <a:cs typeface="Arial" charset="0"/>
              </a:endParaRPr>
            </a:p>
            <a:p>
              <a:pPr eaLnBrk="1" hangingPunct="1"/>
              <a:r>
                <a:rPr lang="nl-NL" sz="1400" b="1" dirty="0">
                  <a:solidFill>
                    <a:srgbClr val="1F1A17"/>
                  </a:solidFill>
                  <a:latin typeface="Arial" charset="0"/>
                  <a:cs typeface="Arial" charset="0"/>
                </a:rPr>
                <a:t>+</a:t>
              </a:r>
              <a:endParaRPr lang="nl-NL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36907" name="Rectangle 37"/>
            <p:cNvSpPr>
              <a:spLocks noChangeArrowheads="1"/>
            </p:cNvSpPr>
            <p:nvPr/>
          </p:nvSpPr>
          <p:spPr bwMode="auto">
            <a:xfrm>
              <a:off x="1720856" y="4346928"/>
              <a:ext cx="3968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400" b="1" dirty="0">
                  <a:solidFill>
                    <a:srgbClr val="1F1A17"/>
                  </a:solidFill>
                  <a:latin typeface="Arial" charset="0"/>
                  <a:cs typeface="Arial" charset="0"/>
                </a:rPr>
                <a:t>1970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36911" name="Line 41"/>
          <p:cNvSpPr>
            <a:spLocks noChangeShapeType="1"/>
          </p:cNvSpPr>
          <p:nvPr/>
        </p:nvSpPr>
        <p:spPr bwMode="auto">
          <a:xfrm flipV="1">
            <a:off x="2884494" y="4580291"/>
            <a:ext cx="511175" cy="441325"/>
          </a:xfrm>
          <a:prstGeom prst="line">
            <a:avLst/>
          </a:pr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4" name="Line 44"/>
          <p:cNvSpPr>
            <a:spLocks noChangeShapeType="1"/>
          </p:cNvSpPr>
          <p:nvPr/>
        </p:nvSpPr>
        <p:spPr bwMode="auto">
          <a:xfrm flipV="1">
            <a:off x="3395670" y="2033941"/>
            <a:ext cx="301625" cy="608013"/>
          </a:xfrm>
          <a:prstGeom prst="line">
            <a:avLst/>
          </a:pr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7" name="Line 47"/>
          <p:cNvSpPr>
            <a:spLocks noChangeShapeType="1"/>
          </p:cNvSpPr>
          <p:nvPr/>
        </p:nvSpPr>
        <p:spPr bwMode="auto">
          <a:xfrm flipV="1">
            <a:off x="4257683" y="2502253"/>
            <a:ext cx="422275" cy="576263"/>
          </a:xfrm>
          <a:prstGeom prst="line">
            <a:avLst/>
          </a:pr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9" name="Line 49"/>
          <p:cNvSpPr>
            <a:spLocks noChangeShapeType="1"/>
          </p:cNvSpPr>
          <p:nvPr/>
        </p:nvSpPr>
        <p:spPr bwMode="auto">
          <a:xfrm flipV="1">
            <a:off x="5045083" y="3434116"/>
            <a:ext cx="495300" cy="430213"/>
          </a:xfrm>
          <a:prstGeom prst="line">
            <a:avLst/>
          </a:pr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20" name="Line 50"/>
          <p:cNvSpPr>
            <a:spLocks noChangeShapeType="1"/>
          </p:cNvSpPr>
          <p:nvPr/>
        </p:nvSpPr>
        <p:spPr bwMode="auto">
          <a:xfrm flipV="1">
            <a:off x="5540383" y="4567591"/>
            <a:ext cx="604838" cy="284163"/>
          </a:xfrm>
          <a:prstGeom prst="line">
            <a:avLst/>
          </a:pr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Freeform 12"/>
          <p:cNvSpPr>
            <a:spLocks/>
          </p:cNvSpPr>
          <p:nvPr/>
        </p:nvSpPr>
        <p:spPr bwMode="auto">
          <a:xfrm>
            <a:off x="2140204" y="3249966"/>
            <a:ext cx="2689227" cy="2681288"/>
          </a:xfrm>
          <a:custGeom>
            <a:avLst/>
            <a:gdLst>
              <a:gd name="T0" fmla="*/ 0 w 1694"/>
              <a:gd name="T1" fmla="*/ 1689 h 1689"/>
              <a:gd name="T2" fmla="*/ 0 w 1694"/>
              <a:gd name="T3" fmla="*/ 0 h 1689"/>
              <a:gd name="T4" fmla="*/ 86 w 1694"/>
              <a:gd name="T5" fmla="*/ 1 h 1689"/>
              <a:gd name="T6" fmla="*/ 173 w 1694"/>
              <a:gd name="T7" fmla="*/ 8 h 1689"/>
              <a:gd name="T8" fmla="*/ 258 w 1694"/>
              <a:gd name="T9" fmla="*/ 18 h 1689"/>
              <a:gd name="T10" fmla="*/ 341 w 1694"/>
              <a:gd name="T11" fmla="*/ 33 h 1689"/>
              <a:gd name="T12" fmla="*/ 423 w 1694"/>
              <a:gd name="T13" fmla="*/ 53 h 1689"/>
              <a:gd name="T14" fmla="*/ 503 w 1694"/>
              <a:gd name="T15" fmla="*/ 76 h 1689"/>
              <a:gd name="T16" fmla="*/ 581 w 1694"/>
              <a:gd name="T17" fmla="*/ 103 h 1689"/>
              <a:gd name="T18" fmla="*/ 657 w 1694"/>
              <a:gd name="T19" fmla="*/ 133 h 1689"/>
              <a:gd name="T20" fmla="*/ 732 w 1694"/>
              <a:gd name="T21" fmla="*/ 166 h 1689"/>
              <a:gd name="T22" fmla="*/ 806 w 1694"/>
              <a:gd name="T23" fmla="*/ 204 h 1689"/>
              <a:gd name="T24" fmla="*/ 877 w 1694"/>
              <a:gd name="T25" fmla="*/ 244 h 1689"/>
              <a:gd name="T26" fmla="*/ 946 w 1694"/>
              <a:gd name="T27" fmla="*/ 289 h 1689"/>
              <a:gd name="T28" fmla="*/ 1012 w 1694"/>
              <a:gd name="T29" fmla="*/ 336 h 1689"/>
              <a:gd name="T30" fmla="*/ 1076 w 1694"/>
              <a:gd name="T31" fmla="*/ 385 h 1689"/>
              <a:gd name="T32" fmla="*/ 1137 w 1694"/>
              <a:gd name="T33" fmla="*/ 439 h 1689"/>
              <a:gd name="T34" fmla="*/ 1197 w 1694"/>
              <a:gd name="T35" fmla="*/ 495 h 1689"/>
              <a:gd name="T36" fmla="*/ 1252 w 1694"/>
              <a:gd name="T37" fmla="*/ 553 h 1689"/>
              <a:gd name="T38" fmla="*/ 1305 w 1694"/>
              <a:gd name="T39" fmla="*/ 615 h 1689"/>
              <a:gd name="T40" fmla="*/ 1357 w 1694"/>
              <a:gd name="T41" fmla="*/ 680 h 1689"/>
              <a:gd name="T42" fmla="*/ 1404 w 1694"/>
              <a:gd name="T43" fmla="*/ 746 h 1689"/>
              <a:gd name="T44" fmla="*/ 1449 w 1694"/>
              <a:gd name="T45" fmla="*/ 814 h 1689"/>
              <a:gd name="T46" fmla="*/ 1489 w 1694"/>
              <a:gd name="T47" fmla="*/ 884 h 1689"/>
              <a:gd name="T48" fmla="*/ 1527 w 1694"/>
              <a:gd name="T49" fmla="*/ 957 h 1689"/>
              <a:gd name="T50" fmla="*/ 1560 w 1694"/>
              <a:gd name="T51" fmla="*/ 1032 h 1689"/>
              <a:gd name="T52" fmla="*/ 1590 w 1694"/>
              <a:gd name="T53" fmla="*/ 1109 h 1689"/>
              <a:gd name="T54" fmla="*/ 1617 w 1694"/>
              <a:gd name="T55" fmla="*/ 1189 h 1689"/>
              <a:gd name="T56" fmla="*/ 1640 w 1694"/>
              <a:gd name="T57" fmla="*/ 1268 h 1689"/>
              <a:gd name="T58" fmla="*/ 1659 w 1694"/>
              <a:gd name="T59" fmla="*/ 1350 h 1689"/>
              <a:gd name="T60" fmla="*/ 1674 w 1694"/>
              <a:gd name="T61" fmla="*/ 1433 h 1689"/>
              <a:gd name="T62" fmla="*/ 1685 w 1694"/>
              <a:gd name="T63" fmla="*/ 1518 h 1689"/>
              <a:gd name="T64" fmla="*/ 1692 w 1694"/>
              <a:gd name="T65" fmla="*/ 1603 h 1689"/>
              <a:gd name="T66" fmla="*/ 1694 w 1694"/>
              <a:gd name="T67" fmla="*/ 1689 h 1689"/>
              <a:gd name="T68" fmla="*/ 0 w 1694"/>
              <a:gd name="T69" fmla="*/ 1689 h 16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694"/>
              <a:gd name="T106" fmla="*/ 0 h 1689"/>
              <a:gd name="T107" fmla="*/ 1694 w 1694"/>
              <a:gd name="T108" fmla="*/ 1689 h 168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694" h="1689">
                <a:moveTo>
                  <a:pt x="0" y="1689"/>
                </a:moveTo>
                <a:lnTo>
                  <a:pt x="0" y="0"/>
                </a:lnTo>
                <a:lnTo>
                  <a:pt x="86" y="1"/>
                </a:lnTo>
                <a:lnTo>
                  <a:pt x="173" y="8"/>
                </a:lnTo>
                <a:lnTo>
                  <a:pt x="258" y="18"/>
                </a:lnTo>
                <a:lnTo>
                  <a:pt x="341" y="33"/>
                </a:lnTo>
                <a:lnTo>
                  <a:pt x="423" y="53"/>
                </a:lnTo>
                <a:lnTo>
                  <a:pt x="503" y="76"/>
                </a:lnTo>
                <a:lnTo>
                  <a:pt x="581" y="103"/>
                </a:lnTo>
                <a:lnTo>
                  <a:pt x="657" y="133"/>
                </a:lnTo>
                <a:lnTo>
                  <a:pt x="732" y="166"/>
                </a:lnTo>
                <a:lnTo>
                  <a:pt x="806" y="204"/>
                </a:lnTo>
                <a:lnTo>
                  <a:pt x="877" y="244"/>
                </a:lnTo>
                <a:lnTo>
                  <a:pt x="946" y="289"/>
                </a:lnTo>
                <a:lnTo>
                  <a:pt x="1012" y="336"/>
                </a:lnTo>
                <a:lnTo>
                  <a:pt x="1076" y="385"/>
                </a:lnTo>
                <a:lnTo>
                  <a:pt x="1137" y="439"/>
                </a:lnTo>
                <a:lnTo>
                  <a:pt x="1197" y="495"/>
                </a:lnTo>
                <a:lnTo>
                  <a:pt x="1252" y="553"/>
                </a:lnTo>
                <a:lnTo>
                  <a:pt x="1305" y="615"/>
                </a:lnTo>
                <a:lnTo>
                  <a:pt x="1357" y="680"/>
                </a:lnTo>
                <a:lnTo>
                  <a:pt x="1404" y="746"/>
                </a:lnTo>
                <a:lnTo>
                  <a:pt x="1449" y="814"/>
                </a:lnTo>
                <a:lnTo>
                  <a:pt x="1489" y="884"/>
                </a:lnTo>
                <a:lnTo>
                  <a:pt x="1527" y="957"/>
                </a:lnTo>
                <a:lnTo>
                  <a:pt x="1560" y="1032"/>
                </a:lnTo>
                <a:lnTo>
                  <a:pt x="1590" y="1109"/>
                </a:lnTo>
                <a:lnTo>
                  <a:pt x="1617" y="1189"/>
                </a:lnTo>
                <a:lnTo>
                  <a:pt x="1640" y="1268"/>
                </a:lnTo>
                <a:lnTo>
                  <a:pt x="1659" y="1350"/>
                </a:lnTo>
                <a:lnTo>
                  <a:pt x="1674" y="1433"/>
                </a:lnTo>
                <a:lnTo>
                  <a:pt x="1685" y="1518"/>
                </a:lnTo>
                <a:lnTo>
                  <a:pt x="1692" y="1603"/>
                </a:lnTo>
                <a:lnTo>
                  <a:pt x="1694" y="1689"/>
                </a:lnTo>
                <a:lnTo>
                  <a:pt x="0" y="1689"/>
                </a:lnTo>
              </a:path>
            </a:pathLst>
          </a:cu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2" name="Line 42"/>
          <p:cNvSpPr>
            <a:spLocks noChangeShapeType="1"/>
          </p:cNvSpPr>
          <p:nvPr/>
        </p:nvSpPr>
        <p:spPr bwMode="auto">
          <a:xfrm flipV="1">
            <a:off x="3136907" y="3764316"/>
            <a:ext cx="444500" cy="501650"/>
          </a:xfrm>
          <a:prstGeom prst="line">
            <a:avLst/>
          </a:pr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5" name="Line 45"/>
          <p:cNvSpPr>
            <a:spLocks noChangeShapeType="1"/>
          </p:cNvSpPr>
          <p:nvPr/>
        </p:nvSpPr>
        <p:spPr bwMode="auto">
          <a:xfrm flipV="1">
            <a:off x="3865570" y="4600928"/>
            <a:ext cx="619125" cy="358775"/>
          </a:xfrm>
          <a:prstGeom prst="line">
            <a:avLst/>
          </a:pr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ep 11"/>
          <p:cNvGrpSpPr/>
          <p:nvPr/>
        </p:nvGrpSpPr>
        <p:grpSpPr>
          <a:xfrm>
            <a:off x="547195" y="3548416"/>
            <a:ext cx="4159674" cy="1912541"/>
            <a:chOff x="547195" y="3548416"/>
            <a:chExt cx="4159674" cy="1912541"/>
          </a:xfrm>
        </p:grpSpPr>
        <p:sp>
          <p:nvSpPr>
            <p:cNvPr id="36874" name="Rectangle 96"/>
            <p:cNvSpPr>
              <a:spLocks noChangeArrowheads="1"/>
            </p:cNvSpPr>
            <p:nvPr/>
          </p:nvSpPr>
          <p:spPr bwMode="auto">
            <a:xfrm>
              <a:off x="547195" y="3823397"/>
              <a:ext cx="122251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nl-NL" sz="1600" dirty="0" smtClean="0">
                  <a:solidFill>
                    <a:srgbClr val="1F1A17"/>
                  </a:solidFill>
                </a:rPr>
                <a:t>Customer</a:t>
              </a:r>
              <a:endParaRPr lang="nl-NL" sz="1600" dirty="0">
                <a:solidFill>
                  <a:srgbClr val="1F1A17"/>
                </a:solidFill>
              </a:endParaRPr>
            </a:p>
            <a:p>
              <a:pPr eaLnBrk="1" hangingPunct="1"/>
              <a:r>
                <a:rPr lang="nl-NL" sz="1600" dirty="0" err="1">
                  <a:solidFill>
                    <a:srgbClr val="1F1A17"/>
                  </a:solidFill>
                </a:rPr>
                <a:t>friendliness</a:t>
              </a:r>
              <a:endParaRPr lang="nl-NL" sz="1600" dirty="0">
                <a:solidFill>
                  <a:srgbClr val="1F1A17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897" name="Rectangle 27"/>
            <p:cNvSpPr>
              <a:spLocks noChangeArrowheads="1"/>
            </p:cNvSpPr>
            <p:nvPr/>
          </p:nvSpPr>
          <p:spPr bwMode="auto">
            <a:xfrm>
              <a:off x="2224094" y="3559528"/>
              <a:ext cx="828675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400" b="1" dirty="0" smtClean="0">
                  <a:solidFill>
                    <a:srgbClr val="1F1A17"/>
                  </a:solidFill>
                  <a:latin typeface="Arial" charset="0"/>
                  <a:cs typeface="Arial" charset="0"/>
                </a:rPr>
                <a:t>Flexibility</a:t>
              </a:r>
              <a:endParaRPr lang="nl-NL" sz="1400" b="1" dirty="0">
                <a:solidFill>
                  <a:srgbClr val="1F1A17"/>
                </a:solidFill>
                <a:latin typeface="Arial" charset="0"/>
                <a:cs typeface="Arial" charset="0"/>
              </a:endParaRPr>
            </a:p>
            <a:p>
              <a:pPr eaLnBrk="1" hangingPunct="1"/>
              <a:endParaRPr lang="nl-NL" sz="400" b="1" dirty="0">
                <a:solidFill>
                  <a:srgbClr val="1F1A17"/>
                </a:solidFill>
                <a:latin typeface="Arial" charset="0"/>
                <a:cs typeface="Arial" charset="0"/>
              </a:endParaRPr>
            </a:p>
            <a:p>
              <a:pPr eaLnBrk="1" hangingPunct="1"/>
              <a:r>
                <a:rPr lang="nl-NL" sz="1400" b="1" dirty="0">
                  <a:solidFill>
                    <a:srgbClr val="1F1A17"/>
                  </a:solidFill>
                  <a:latin typeface="Arial" charset="0"/>
                  <a:cs typeface="Arial" charset="0"/>
                </a:rPr>
                <a:t>+</a:t>
              </a:r>
              <a:endParaRPr lang="nl-NL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36903" name="Rectangle 33"/>
            <p:cNvSpPr>
              <a:spLocks noChangeArrowheads="1"/>
            </p:cNvSpPr>
            <p:nvPr/>
          </p:nvSpPr>
          <p:spPr bwMode="auto">
            <a:xfrm>
              <a:off x="3502032" y="4248503"/>
              <a:ext cx="479425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200" dirty="0" err="1" smtClean="0">
                  <a:solidFill>
                    <a:srgbClr val="969595"/>
                  </a:solidFill>
                  <a:latin typeface="Arial" charset="0"/>
                  <a:cs typeface="Arial" charset="0"/>
                </a:rPr>
                <a:t>Quality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  <p:sp>
          <p:nvSpPr>
            <p:cNvPr id="36908" name="Rectangle 38"/>
            <p:cNvSpPr>
              <a:spLocks noChangeArrowheads="1"/>
            </p:cNvSpPr>
            <p:nvPr/>
          </p:nvSpPr>
          <p:spPr bwMode="auto">
            <a:xfrm>
              <a:off x="1720856" y="3548416"/>
              <a:ext cx="3968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400" b="1">
                  <a:solidFill>
                    <a:srgbClr val="1F1A17"/>
                  </a:solidFill>
                  <a:latin typeface="Arial" charset="0"/>
                  <a:cs typeface="Arial" charset="0"/>
                </a:rPr>
                <a:t>1980</a:t>
              </a:r>
              <a:endParaRPr lang="nl-NL">
                <a:latin typeface="Arial" charset="0"/>
                <a:cs typeface="Arial" charset="0"/>
              </a:endParaRPr>
            </a:p>
          </p:txBody>
        </p:sp>
        <p:sp>
          <p:nvSpPr>
            <p:cNvPr id="36870" name="Rectangle 22"/>
            <p:cNvSpPr>
              <a:spLocks noChangeArrowheads="1"/>
            </p:cNvSpPr>
            <p:nvPr/>
          </p:nvSpPr>
          <p:spPr bwMode="auto">
            <a:xfrm>
              <a:off x="4011544" y="5278395"/>
              <a:ext cx="695325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 hangingPunct="1"/>
              <a:r>
                <a:rPr lang="nl-NL" sz="1200" dirty="0">
                  <a:solidFill>
                    <a:srgbClr val="969595"/>
                  </a:solidFill>
                  <a:latin typeface="Arial" charset="0"/>
                  <a:cs typeface="Arial" charset="0"/>
                </a:rPr>
                <a:t>Efficiency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36883" name="Freeform 10"/>
          <p:cNvSpPr>
            <a:spLocks/>
          </p:cNvSpPr>
          <p:nvPr/>
        </p:nvSpPr>
        <p:spPr bwMode="auto">
          <a:xfrm>
            <a:off x="2140204" y="2451453"/>
            <a:ext cx="3484565" cy="3479800"/>
          </a:xfrm>
          <a:custGeom>
            <a:avLst/>
            <a:gdLst>
              <a:gd name="T0" fmla="*/ 0 w 2195"/>
              <a:gd name="T1" fmla="*/ 2192 h 2192"/>
              <a:gd name="T2" fmla="*/ 0 w 2195"/>
              <a:gd name="T3" fmla="*/ 0 h 2192"/>
              <a:gd name="T4" fmla="*/ 113 w 2195"/>
              <a:gd name="T5" fmla="*/ 4 h 2192"/>
              <a:gd name="T6" fmla="*/ 224 w 2195"/>
              <a:gd name="T7" fmla="*/ 12 h 2192"/>
              <a:gd name="T8" fmla="*/ 333 w 2195"/>
              <a:gd name="T9" fmla="*/ 27 h 2192"/>
              <a:gd name="T10" fmla="*/ 441 w 2195"/>
              <a:gd name="T11" fmla="*/ 45 h 2192"/>
              <a:gd name="T12" fmla="*/ 548 w 2195"/>
              <a:gd name="T13" fmla="*/ 70 h 2192"/>
              <a:gd name="T14" fmla="*/ 651 w 2195"/>
              <a:gd name="T15" fmla="*/ 100 h 2192"/>
              <a:gd name="T16" fmla="*/ 754 w 2195"/>
              <a:gd name="T17" fmla="*/ 135 h 2192"/>
              <a:gd name="T18" fmla="*/ 852 w 2195"/>
              <a:gd name="T19" fmla="*/ 173 h 2192"/>
              <a:gd name="T20" fmla="*/ 951 w 2195"/>
              <a:gd name="T21" fmla="*/ 218 h 2192"/>
              <a:gd name="T22" fmla="*/ 1046 w 2195"/>
              <a:gd name="T23" fmla="*/ 267 h 2192"/>
              <a:gd name="T24" fmla="*/ 1137 w 2195"/>
              <a:gd name="T25" fmla="*/ 320 h 2192"/>
              <a:gd name="T26" fmla="*/ 1225 w 2195"/>
              <a:gd name="T27" fmla="*/ 376 h 2192"/>
              <a:gd name="T28" fmla="*/ 1312 w 2195"/>
              <a:gd name="T29" fmla="*/ 438 h 2192"/>
              <a:gd name="T30" fmla="*/ 1395 w 2195"/>
              <a:gd name="T31" fmla="*/ 503 h 2192"/>
              <a:gd name="T32" fmla="*/ 1475 w 2195"/>
              <a:gd name="T33" fmla="*/ 572 h 2192"/>
              <a:gd name="T34" fmla="*/ 1552 w 2195"/>
              <a:gd name="T35" fmla="*/ 644 h 2192"/>
              <a:gd name="T36" fmla="*/ 1624 w 2195"/>
              <a:gd name="T37" fmla="*/ 720 h 2192"/>
              <a:gd name="T38" fmla="*/ 1694 w 2195"/>
              <a:gd name="T39" fmla="*/ 800 h 2192"/>
              <a:gd name="T40" fmla="*/ 1759 w 2195"/>
              <a:gd name="T41" fmla="*/ 883 h 2192"/>
              <a:gd name="T42" fmla="*/ 1820 w 2195"/>
              <a:gd name="T43" fmla="*/ 968 h 2192"/>
              <a:gd name="T44" fmla="*/ 1877 w 2195"/>
              <a:gd name="T45" fmla="*/ 1058 h 2192"/>
              <a:gd name="T46" fmla="*/ 1930 w 2195"/>
              <a:gd name="T47" fmla="*/ 1149 h 2192"/>
              <a:gd name="T48" fmla="*/ 1978 w 2195"/>
              <a:gd name="T49" fmla="*/ 1244 h 2192"/>
              <a:gd name="T50" fmla="*/ 2023 w 2195"/>
              <a:gd name="T51" fmla="*/ 1341 h 2192"/>
              <a:gd name="T52" fmla="*/ 2062 w 2195"/>
              <a:gd name="T53" fmla="*/ 1440 h 2192"/>
              <a:gd name="T54" fmla="*/ 2097 w 2195"/>
              <a:gd name="T55" fmla="*/ 1542 h 2192"/>
              <a:gd name="T56" fmla="*/ 2127 w 2195"/>
              <a:gd name="T57" fmla="*/ 1647 h 2192"/>
              <a:gd name="T58" fmla="*/ 2152 w 2195"/>
              <a:gd name="T59" fmla="*/ 1751 h 2192"/>
              <a:gd name="T60" fmla="*/ 2170 w 2195"/>
              <a:gd name="T61" fmla="*/ 1859 h 2192"/>
              <a:gd name="T62" fmla="*/ 2185 w 2195"/>
              <a:gd name="T63" fmla="*/ 1969 h 2192"/>
              <a:gd name="T64" fmla="*/ 2193 w 2195"/>
              <a:gd name="T65" fmla="*/ 2081 h 2192"/>
              <a:gd name="T66" fmla="*/ 2195 w 2195"/>
              <a:gd name="T67" fmla="*/ 2192 h 2192"/>
              <a:gd name="T68" fmla="*/ 0 w 2195"/>
              <a:gd name="T69" fmla="*/ 2192 h 219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195"/>
              <a:gd name="T106" fmla="*/ 0 h 2192"/>
              <a:gd name="T107" fmla="*/ 2195 w 2195"/>
              <a:gd name="T108" fmla="*/ 2192 h 219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195" h="2192">
                <a:moveTo>
                  <a:pt x="0" y="2192"/>
                </a:moveTo>
                <a:lnTo>
                  <a:pt x="0" y="0"/>
                </a:lnTo>
                <a:lnTo>
                  <a:pt x="113" y="4"/>
                </a:lnTo>
                <a:lnTo>
                  <a:pt x="224" y="12"/>
                </a:lnTo>
                <a:lnTo>
                  <a:pt x="333" y="27"/>
                </a:lnTo>
                <a:lnTo>
                  <a:pt x="441" y="45"/>
                </a:lnTo>
                <a:lnTo>
                  <a:pt x="548" y="70"/>
                </a:lnTo>
                <a:lnTo>
                  <a:pt x="651" y="100"/>
                </a:lnTo>
                <a:lnTo>
                  <a:pt x="754" y="135"/>
                </a:lnTo>
                <a:lnTo>
                  <a:pt x="852" y="173"/>
                </a:lnTo>
                <a:lnTo>
                  <a:pt x="951" y="218"/>
                </a:lnTo>
                <a:lnTo>
                  <a:pt x="1046" y="267"/>
                </a:lnTo>
                <a:lnTo>
                  <a:pt x="1137" y="320"/>
                </a:lnTo>
                <a:lnTo>
                  <a:pt x="1225" y="376"/>
                </a:lnTo>
                <a:lnTo>
                  <a:pt x="1312" y="438"/>
                </a:lnTo>
                <a:lnTo>
                  <a:pt x="1395" y="503"/>
                </a:lnTo>
                <a:lnTo>
                  <a:pt x="1475" y="572"/>
                </a:lnTo>
                <a:lnTo>
                  <a:pt x="1552" y="644"/>
                </a:lnTo>
                <a:lnTo>
                  <a:pt x="1624" y="720"/>
                </a:lnTo>
                <a:lnTo>
                  <a:pt x="1694" y="800"/>
                </a:lnTo>
                <a:lnTo>
                  <a:pt x="1759" y="883"/>
                </a:lnTo>
                <a:lnTo>
                  <a:pt x="1820" y="968"/>
                </a:lnTo>
                <a:lnTo>
                  <a:pt x="1877" y="1058"/>
                </a:lnTo>
                <a:lnTo>
                  <a:pt x="1930" y="1149"/>
                </a:lnTo>
                <a:lnTo>
                  <a:pt x="1978" y="1244"/>
                </a:lnTo>
                <a:lnTo>
                  <a:pt x="2023" y="1341"/>
                </a:lnTo>
                <a:lnTo>
                  <a:pt x="2062" y="1440"/>
                </a:lnTo>
                <a:lnTo>
                  <a:pt x="2097" y="1542"/>
                </a:lnTo>
                <a:lnTo>
                  <a:pt x="2127" y="1647"/>
                </a:lnTo>
                <a:lnTo>
                  <a:pt x="2152" y="1751"/>
                </a:lnTo>
                <a:lnTo>
                  <a:pt x="2170" y="1859"/>
                </a:lnTo>
                <a:lnTo>
                  <a:pt x="2185" y="1969"/>
                </a:lnTo>
                <a:lnTo>
                  <a:pt x="2193" y="2081"/>
                </a:lnTo>
                <a:lnTo>
                  <a:pt x="2195" y="2192"/>
                </a:lnTo>
                <a:lnTo>
                  <a:pt x="0" y="2192"/>
                </a:lnTo>
              </a:path>
            </a:pathLst>
          </a:cu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3" name="Line 43"/>
          <p:cNvSpPr>
            <a:spLocks noChangeShapeType="1"/>
          </p:cNvSpPr>
          <p:nvPr/>
        </p:nvSpPr>
        <p:spPr bwMode="auto">
          <a:xfrm flipV="1">
            <a:off x="3209932" y="2854678"/>
            <a:ext cx="347663" cy="566738"/>
          </a:xfrm>
          <a:prstGeom prst="line">
            <a:avLst/>
          </a:pr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6" name="Line 46"/>
          <p:cNvSpPr>
            <a:spLocks noChangeShapeType="1"/>
          </p:cNvSpPr>
          <p:nvPr/>
        </p:nvSpPr>
        <p:spPr bwMode="auto">
          <a:xfrm flipV="1">
            <a:off x="4062420" y="3488091"/>
            <a:ext cx="501650" cy="503238"/>
          </a:xfrm>
          <a:prstGeom prst="line">
            <a:avLst/>
          </a:pr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8" name="Line 48"/>
          <p:cNvSpPr>
            <a:spLocks noChangeShapeType="1"/>
          </p:cNvSpPr>
          <p:nvPr/>
        </p:nvSpPr>
        <p:spPr bwMode="auto">
          <a:xfrm flipV="1">
            <a:off x="4711708" y="4567591"/>
            <a:ext cx="638175" cy="334963"/>
          </a:xfrm>
          <a:prstGeom prst="line">
            <a:avLst/>
          </a:pr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ep 12"/>
          <p:cNvGrpSpPr/>
          <p:nvPr/>
        </p:nvGrpSpPr>
        <p:grpSpPr>
          <a:xfrm>
            <a:off x="547195" y="2764191"/>
            <a:ext cx="4973313" cy="2696766"/>
            <a:chOff x="547195" y="2764191"/>
            <a:chExt cx="4973313" cy="2696766"/>
          </a:xfrm>
        </p:grpSpPr>
        <p:sp>
          <p:nvSpPr>
            <p:cNvPr id="36875" name="Rectangle 97"/>
            <p:cNvSpPr>
              <a:spLocks noChangeArrowheads="1"/>
            </p:cNvSpPr>
            <p:nvPr/>
          </p:nvSpPr>
          <p:spPr bwMode="auto">
            <a:xfrm>
              <a:off x="547195" y="3043934"/>
              <a:ext cx="1005904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nl-NL" sz="1600" dirty="0" smtClean="0">
                  <a:solidFill>
                    <a:srgbClr val="1F1A17"/>
                  </a:solidFill>
                  <a:latin typeface="Arial" charset="0"/>
                  <a:cs typeface="Arial" charset="0"/>
                </a:rPr>
                <a:t>Question </a:t>
              </a:r>
            </a:p>
            <a:p>
              <a:pPr eaLnBrk="1" hangingPunct="1"/>
              <a:r>
                <a:rPr lang="nl-NL" sz="1600" dirty="0" err="1" smtClean="0">
                  <a:solidFill>
                    <a:srgbClr val="1F1A17"/>
                  </a:solidFill>
                  <a:latin typeface="Arial" charset="0"/>
                  <a:cs typeface="Arial" charset="0"/>
                </a:rPr>
                <a:t>driven</a:t>
              </a:r>
              <a:endParaRPr lang="nl-NL" sz="1600" dirty="0">
                <a:solidFill>
                  <a:srgbClr val="1F1A17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898" name="Rectangle 28"/>
            <p:cNvSpPr>
              <a:spLocks noChangeArrowheads="1"/>
            </p:cNvSpPr>
            <p:nvPr/>
          </p:nvSpPr>
          <p:spPr bwMode="auto">
            <a:xfrm>
              <a:off x="3476632" y="3283303"/>
              <a:ext cx="633413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200" dirty="0" smtClean="0">
                  <a:solidFill>
                    <a:srgbClr val="969595"/>
                  </a:solidFill>
                  <a:latin typeface="Arial" charset="0"/>
                  <a:cs typeface="Arial" charset="0"/>
                </a:rPr>
                <a:t>Flexibility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  <p:sp>
          <p:nvSpPr>
            <p:cNvPr id="36900" name="Rectangle 30"/>
            <p:cNvSpPr>
              <a:spLocks noChangeArrowheads="1"/>
            </p:cNvSpPr>
            <p:nvPr/>
          </p:nvSpPr>
          <p:spPr bwMode="auto">
            <a:xfrm>
              <a:off x="2224094" y="2775303"/>
              <a:ext cx="105157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400" b="1" dirty="0" err="1" smtClean="0">
                  <a:solidFill>
                    <a:srgbClr val="1F1A17"/>
                  </a:solidFill>
                </a:rPr>
                <a:t>Innovativity</a:t>
              </a:r>
              <a:endParaRPr lang="nl-NL" sz="400" b="1" dirty="0">
                <a:solidFill>
                  <a:srgbClr val="1F1A17"/>
                </a:solidFill>
                <a:latin typeface="Arial" charset="0"/>
                <a:cs typeface="Arial" charset="0"/>
              </a:endParaRPr>
            </a:p>
            <a:p>
              <a:pPr eaLnBrk="1" hangingPunct="1"/>
              <a:r>
                <a:rPr lang="nl-NL" sz="1400" b="1" dirty="0">
                  <a:solidFill>
                    <a:srgbClr val="1F1A17"/>
                  </a:solidFill>
                  <a:latin typeface="Arial" charset="0"/>
                  <a:cs typeface="Arial" charset="0"/>
                </a:rPr>
                <a:t>+</a:t>
              </a:r>
              <a:endParaRPr lang="nl-NL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36904" name="Rectangle 34"/>
            <p:cNvSpPr>
              <a:spLocks noChangeArrowheads="1"/>
            </p:cNvSpPr>
            <p:nvPr/>
          </p:nvSpPr>
          <p:spPr bwMode="auto">
            <a:xfrm>
              <a:off x="4468820" y="4170716"/>
              <a:ext cx="479425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200" dirty="0" err="1" smtClean="0">
                  <a:solidFill>
                    <a:srgbClr val="969595"/>
                  </a:solidFill>
                  <a:latin typeface="Arial" charset="0"/>
                  <a:cs typeface="Arial" charset="0"/>
                </a:rPr>
                <a:t>Quality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  <p:sp>
          <p:nvSpPr>
            <p:cNvPr id="36909" name="Rectangle 39"/>
            <p:cNvSpPr>
              <a:spLocks noChangeArrowheads="1"/>
            </p:cNvSpPr>
            <p:nvPr/>
          </p:nvSpPr>
          <p:spPr bwMode="auto">
            <a:xfrm>
              <a:off x="1720856" y="2764191"/>
              <a:ext cx="3968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400" b="1" dirty="0">
                  <a:solidFill>
                    <a:srgbClr val="1F1A17"/>
                  </a:solidFill>
                  <a:latin typeface="Arial" charset="0"/>
                  <a:cs typeface="Arial" charset="0"/>
                </a:rPr>
                <a:t>1990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  <p:sp>
          <p:nvSpPr>
            <p:cNvPr id="36871" name="Rectangle 22"/>
            <p:cNvSpPr>
              <a:spLocks noChangeArrowheads="1"/>
            </p:cNvSpPr>
            <p:nvPr/>
          </p:nvSpPr>
          <p:spPr bwMode="auto">
            <a:xfrm>
              <a:off x="4869633" y="5278395"/>
              <a:ext cx="650875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 hangingPunct="1"/>
              <a:r>
                <a:rPr lang="nl-NL" sz="1200" dirty="0">
                  <a:solidFill>
                    <a:srgbClr val="969595"/>
                  </a:solidFill>
                  <a:latin typeface="Arial" charset="0"/>
                  <a:cs typeface="Arial" charset="0"/>
                </a:rPr>
                <a:t>Efficiency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</p:grpSp>
      <p:grpSp>
        <p:nvGrpSpPr>
          <p:cNvPr id="14" name="Groep 13"/>
          <p:cNvGrpSpPr/>
          <p:nvPr/>
        </p:nvGrpSpPr>
        <p:grpSpPr>
          <a:xfrm>
            <a:off x="547195" y="1884716"/>
            <a:ext cx="5810675" cy="3576241"/>
            <a:chOff x="547195" y="1884716"/>
            <a:chExt cx="5810675" cy="3576241"/>
          </a:xfrm>
        </p:grpSpPr>
        <p:sp>
          <p:nvSpPr>
            <p:cNvPr id="36899" name="Rectangle 29"/>
            <p:cNvSpPr>
              <a:spLocks noChangeArrowheads="1"/>
            </p:cNvSpPr>
            <p:nvPr/>
          </p:nvSpPr>
          <p:spPr bwMode="auto">
            <a:xfrm>
              <a:off x="4576770" y="3140428"/>
              <a:ext cx="633413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200" dirty="0" smtClean="0">
                  <a:solidFill>
                    <a:srgbClr val="969595"/>
                  </a:solidFill>
                  <a:latin typeface="Arial" charset="0"/>
                  <a:cs typeface="Arial" charset="0"/>
                </a:rPr>
                <a:t>Flexibility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  <p:sp>
          <p:nvSpPr>
            <p:cNvPr id="36901" name="Rectangle 31"/>
            <p:cNvSpPr>
              <a:spLocks noChangeArrowheads="1"/>
            </p:cNvSpPr>
            <p:nvPr/>
          </p:nvSpPr>
          <p:spPr bwMode="auto">
            <a:xfrm>
              <a:off x="2249494" y="1884716"/>
              <a:ext cx="1117601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400" b="1" dirty="0" smtClean="0">
                  <a:solidFill>
                    <a:srgbClr val="1F1A17"/>
                  </a:solidFill>
                  <a:latin typeface="Arial" charset="0"/>
                  <a:cs typeface="Arial" charset="0"/>
                </a:rPr>
                <a:t>Service</a:t>
              </a:r>
            </a:p>
            <a:p>
              <a:pPr eaLnBrk="1" hangingPunct="1"/>
              <a:r>
                <a:rPr lang="nl-NL" sz="1400" b="1" dirty="0" err="1" smtClean="0">
                  <a:solidFill>
                    <a:srgbClr val="1F1A17"/>
                  </a:solidFill>
                  <a:latin typeface="Arial" charset="0"/>
                  <a:cs typeface="Arial" charset="0"/>
                </a:rPr>
                <a:t>Sustainibility</a:t>
              </a:r>
              <a:endParaRPr lang="nl-NL" sz="1400" b="1" dirty="0">
                <a:solidFill>
                  <a:srgbClr val="1F1A17"/>
                </a:solidFill>
                <a:latin typeface="Arial" charset="0"/>
                <a:cs typeface="Arial" charset="0"/>
              </a:endParaRPr>
            </a:p>
            <a:p>
              <a:pPr eaLnBrk="1" hangingPunct="1"/>
              <a:r>
                <a:rPr lang="nl-NL" sz="1200" b="1" dirty="0" smtClean="0">
                  <a:latin typeface="Arial" charset="0"/>
                  <a:cs typeface="Arial" charset="0"/>
                </a:rPr>
                <a:t/>
              </a:r>
              <a:br>
                <a:rPr lang="nl-NL" sz="1200" b="1" dirty="0" smtClean="0">
                  <a:latin typeface="Arial" charset="0"/>
                  <a:cs typeface="Arial" charset="0"/>
                </a:rPr>
              </a:br>
              <a:r>
                <a:rPr lang="nl-NL" sz="1400" b="1" dirty="0" smtClean="0">
                  <a:latin typeface="Arial" charset="0"/>
                  <a:cs typeface="Arial" charset="0"/>
                </a:rPr>
                <a:t>+</a:t>
              </a:r>
              <a:endParaRPr lang="nl-NL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36902" name="Rectangle 32"/>
            <p:cNvSpPr>
              <a:spLocks noChangeArrowheads="1"/>
            </p:cNvSpPr>
            <p:nvPr/>
          </p:nvSpPr>
          <p:spPr bwMode="auto">
            <a:xfrm>
              <a:off x="3627445" y="2408591"/>
              <a:ext cx="769938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200" dirty="0" err="1" smtClean="0">
                  <a:solidFill>
                    <a:srgbClr val="969595"/>
                  </a:solidFill>
                  <a:latin typeface="Arial" charset="0"/>
                  <a:cs typeface="Arial" charset="0"/>
                </a:rPr>
                <a:t>Innovativity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  <p:sp>
          <p:nvSpPr>
            <p:cNvPr id="36905" name="Rectangle 35"/>
            <p:cNvSpPr>
              <a:spLocks noChangeArrowheads="1"/>
            </p:cNvSpPr>
            <p:nvPr/>
          </p:nvSpPr>
          <p:spPr bwMode="auto">
            <a:xfrm>
              <a:off x="5387983" y="4065941"/>
              <a:ext cx="479425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200" dirty="0" err="1" smtClean="0">
                  <a:solidFill>
                    <a:srgbClr val="969595"/>
                  </a:solidFill>
                  <a:latin typeface="Arial" charset="0"/>
                  <a:cs typeface="Arial" charset="0"/>
                </a:rPr>
                <a:t>Quality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  <p:sp>
          <p:nvSpPr>
            <p:cNvPr id="36910" name="Rectangle 40"/>
            <p:cNvSpPr>
              <a:spLocks noChangeArrowheads="1"/>
            </p:cNvSpPr>
            <p:nvPr/>
          </p:nvSpPr>
          <p:spPr bwMode="auto">
            <a:xfrm>
              <a:off x="1720856" y="1960916"/>
              <a:ext cx="3968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400" b="1" dirty="0">
                  <a:solidFill>
                    <a:srgbClr val="1F1A17"/>
                  </a:solidFill>
                  <a:latin typeface="Arial" charset="0"/>
                  <a:cs typeface="Arial" charset="0"/>
                </a:rPr>
                <a:t>2000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  <p:sp>
          <p:nvSpPr>
            <p:cNvPr id="36876" name="Rectangle 98"/>
            <p:cNvSpPr>
              <a:spLocks noChangeArrowheads="1"/>
            </p:cNvSpPr>
            <p:nvPr/>
          </p:nvSpPr>
          <p:spPr bwMode="auto">
            <a:xfrm>
              <a:off x="547195" y="2158109"/>
              <a:ext cx="1074032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nl-NL" sz="1600" dirty="0" smtClean="0">
                  <a:solidFill>
                    <a:srgbClr val="1F1A17"/>
                  </a:solidFill>
                  <a:latin typeface="Arial" charset="0"/>
                  <a:cs typeface="Arial" charset="0"/>
                </a:rPr>
                <a:t>Customer </a:t>
              </a:r>
            </a:p>
            <a:p>
              <a:pPr eaLnBrk="1" hangingPunct="1"/>
              <a:r>
                <a:rPr lang="nl-NL" sz="1600" dirty="0" err="1" smtClean="0">
                  <a:solidFill>
                    <a:srgbClr val="1F1A17"/>
                  </a:solidFill>
                </a:rPr>
                <a:t>driven</a:t>
              </a:r>
              <a:endParaRPr lang="nl-NL" sz="1600" dirty="0">
                <a:solidFill>
                  <a:srgbClr val="1F1A17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877" name="Rectangle 22"/>
            <p:cNvSpPr>
              <a:spLocks noChangeArrowheads="1"/>
            </p:cNvSpPr>
            <p:nvPr/>
          </p:nvSpPr>
          <p:spPr bwMode="auto">
            <a:xfrm>
              <a:off x="5659370" y="5278395"/>
              <a:ext cx="698500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 hangingPunct="1"/>
              <a:r>
                <a:rPr lang="nl-NL" sz="1200" dirty="0">
                  <a:solidFill>
                    <a:srgbClr val="969595"/>
                  </a:solidFill>
                  <a:latin typeface="Arial" charset="0"/>
                  <a:cs typeface="Arial" charset="0"/>
                </a:rPr>
                <a:t>Efficiency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58" name="Line 44"/>
          <p:cNvSpPr>
            <a:spLocks noChangeShapeType="1"/>
          </p:cNvSpPr>
          <p:nvPr/>
        </p:nvSpPr>
        <p:spPr bwMode="auto">
          <a:xfrm flipV="1">
            <a:off x="3245249" y="1127507"/>
            <a:ext cx="215327" cy="614649"/>
          </a:xfrm>
          <a:prstGeom prst="line">
            <a:avLst/>
          </a:pr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" name="Line 47"/>
          <p:cNvSpPr>
            <a:spLocks noChangeShapeType="1"/>
          </p:cNvSpPr>
          <p:nvPr/>
        </p:nvSpPr>
        <p:spPr bwMode="auto">
          <a:xfrm flipV="1">
            <a:off x="4230225" y="1596300"/>
            <a:ext cx="346868" cy="541908"/>
          </a:xfrm>
          <a:prstGeom prst="line">
            <a:avLst/>
          </a:pr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Line 49"/>
          <p:cNvSpPr>
            <a:spLocks noChangeShapeType="1"/>
          </p:cNvSpPr>
          <p:nvPr/>
        </p:nvSpPr>
        <p:spPr bwMode="auto">
          <a:xfrm flipV="1">
            <a:off x="5156971" y="2321054"/>
            <a:ext cx="430168" cy="510335"/>
          </a:xfrm>
          <a:prstGeom prst="line">
            <a:avLst/>
          </a:pr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Line 50"/>
          <p:cNvSpPr>
            <a:spLocks noChangeShapeType="1"/>
          </p:cNvSpPr>
          <p:nvPr/>
        </p:nvSpPr>
        <p:spPr bwMode="auto">
          <a:xfrm flipV="1">
            <a:off x="5866614" y="3392173"/>
            <a:ext cx="578329" cy="330261"/>
          </a:xfrm>
          <a:prstGeom prst="line">
            <a:avLst/>
          </a:pr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Line 50"/>
          <p:cNvSpPr>
            <a:spLocks noChangeShapeType="1"/>
          </p:cNvSpPr>
          <p:nvPr/>
        </p:nvSpPr>
        <p:spPr bwMode="auto">
          <a:xfrm flipV="1">
            <a:off x="6330637" y="4580687"/>
            <a:ext cx="640028" cy="257970"/>
          </a:xfrm>
          <a:prstGeom prst="line">
            <a:avLst/>
          </a:prstGeom>
          <a:noFill/>
          <a:ln w="3">
            <a:solidFill>
              <a:srgbClr val="1F1A1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ep 14"/>
          <p:cNvGrpSpPr/>
          <p:nvPr/>
        </p:nvGrpSpPr>
        <p:grpSpPr>
          <a:xfrm>
            <a:off x="539552" y="1098903"/>
            <a:ext cx="6623689" cy="4362054"/>
            <a:chOff x="539552" y="1098903"/>
            <a:chExt cx="6623689" cy="4362054"/>
          </a:xfrm>
        </p:grpSpPr>
        <p:sp>
          <p:nvSpPr>
            <p:cNvPr id="64" name="Rectangle 35"/>
            <p:cNvSpPr>
              <a:spLocks noChangeArrowheads="1"/>
            </p:cNvSpPr>
            <p:nvPr/>
          </p:nvSpPr>
          <p:spPr bwMode="auto">
            <a:xfrm>
              <a:off x="6203959" y="4007203"/>
              <a:ext cx="479425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200" dirty="0" err="1" smtClean="0">
                  <a:solidFill>
                    <a:srgbClr val="969595"/>
                  </a:solidFill>
                  <a:latin typeface="Arial" charset="0"/>
                  <a:cs typeface="Arial" charset="0"/>
                </a:rPr>
                <a:t>Quality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  <p:sp>
          <p:nvSpPr>
            <p:cNvPr id="65" name="Rectangle 29"/>
            <p:cNvSpPr>
              <a:spLocks noChangeArrowheads="1"/>
            </p:cNvSpPr>
            <p:nvPr/>
          </p:nvSpPr>
          <p:spPr bwMode="auto">
            <a:xfrm>
              <a:off x="5522921" y="2999141"/>
              <a:ext cx="633413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200" dirty="0" smtClean="0">
                  <a:solidFill>
                    <a:srgbClr val="969595"/>
                  </a:solidFill>
                  <a:latin typeface="Arial" charset="0"/>
                  <a:cs typeface="Arial" charset="0"/>
                </a:rPr>
                <a:t>Flexibility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  <p:sp>
          <p:nvSpPr>
            <p:cNvPr id="66" name="Rectangle 32"/>
            <p:cNvSpPr>
              <a:spLocks noChangeArrowheads="1"/>
            </p:cNvSpPr>
            <p:nvPr/>
          </p:nvSpPr>
          <p:spPr bwMode="auto">
            <a:xfrm>
              <a:off x="4532320" y="2124428"/>
              <a:ext cx="769938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200" dirty="0" err="1" smtClean="0">
                  <a:solidFill>
                    <a:srgbClr val="969595"/>
                  </a:solidFill>
                  <a:latin typeface="Arial" charset="0"/>
                  <a:cs typeface="Arial" charset="0"/>
                </a:rPr>
                <a:t>Innovativity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  <p:sp>
          <p:nvSpPr>
            <p:cNvPr id="67" name="Rectangle 31"/>
            <p:cNvSpPr>
              <a:spLocks noChangeArrowheads="1"/>
            </p:cNvSpPr>
            <p:nvPr/>
          </p:nvSpPr>
          <p:spPr bwMode="auto">
            <a:xfrm>
              <a:off x="2235206" y="1117953"/>
              <a:ext cx="96361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400" b="1" dirty="0" err="1" smtClean="0">
                  <a:solidFill>
                    <a:srgbClr val="1F1A17"/>
                  </a:solidFill>
                  <a:latin typeface="Arial" charset="0"/>
                  <a:cs typeface="Arial" charset="0"/>
                </a:rPr>
                <a:t>Workability</a:t>
              </a:r>
              <a:endParaRPr lang="nl-NL" sz="1400" b="1" dirty="0">
                <a:solidFill>
                  <a:srgbClr val="1F1A17"/>
                </a:solidFill>
                <a:latin typeface="Arial" charset="0"/>
                <a:cs typeface="Arial" charset="0"/>
              </a:endParaRPr>
            </a:p>
            <a:p>
              <a:pPr eaLnBrk="1" hangingPunct="1"/>
              <a:r>
                <a:rPr lang="nl-NL" sz="600" b="1" dirty="0" smtClean="0">
                  <a:latin typeface="Arial" charset="0"/>
                  <a:cs typeface="Arial" charset="0"/>
                </a:rPr>
                <a:t/>
              </a:r>
              <a:br>
                <a:rPr lang="nl-NL" sz="600" b="1" dirty="0" smtClean="0">
                  <a:latin typeface="Arial" charset="0"/>
                  <a:cs typeface="Arial" charset="0"/>
                </a:rPr>
              </a:br>
              <a:r>
                <a:rPr lang="nl-NL" sz="1400" b="1" dirty="0" smtClean="0">
                  <a:latin typeface="Arial" charset="0"/>
                  <a:cs typeface="Arial" charset="0"/>
                </a:rPr>
                <a:t>+</a:t>
              </a:r>
              <a:endParaRPr lang="nl-NL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68" name="Rectangle 40"/>
            <p:cNvSpPr>
              <a:spLocks noChangeArrowheads="1"/>
            </p:cNvSpPr>
            <p:nvPr/>
          </p:nvSpPr>
          <p:spPr bwMode="auto">
            <a:xfrm>
              <a:off x="1708156" y="1098903"/>
              <a:ext cx="3968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400" b="1" dirty="0" smtClean="0">
                  <a:solidFill>
                    <a:srgbClr val="1F1A17"/>
                  </a:solidFill>
                  <a:latin typeface="Arial" charset="0"/>
                  <a:cs typeface="Arial" charset="0"/>
                </a:rPr>
                <a:t>2010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  <p:sp>
          <p:nvSpPr>
            <p:cNvPr id="69" name="Rectangle 32"/>
            <p:cNvSpPr>
              <a:spLocks noChangeArrowheads="1"/>
            </p:cNvSpPr>
            <p:nvPr/>
          </p:nvSpPr>
          <p:spPr bwMode="auto">
            <a:xfrm>
              <a:off x="3424245" y="1460853"/>
              <a:ext cx="8556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nl-NL" sz="1200" dirty="0" smtClean="0">
                  <a:solidFill>
                    <a:srgbClr val="969595"/>
                  </a:solidFill>
                  <a:latin typeface="Arial" charset="0"/>
                  <a:cs typeface="Arial" charset="0"/>
                </a:rPr>
                <a:t>Service</a:t>
              </a:r>
              <a:br>
                <a:rPr lang="nl-NL" sz="1200" dirty="0" smtClean="0">
                  <a:solidFill>
                    <a:srgbClr val="969595"/>
                  </a:solidFill>
                  <a:latin typeface="Arial" charset="0"/>
                  <a:cs typeface="Arial" charset="0"/>
                </a:rPr>
              </a:br>
              <a:r>
                <a:rPr lang="nl-NL" sz="1200" dirty="0" err="1" smtClean="0">
                  <a:solidFill>
                    <a:srgbClr val="969595"/>
                  </a:solidFill>
                </a:rPr>
                <a:t>Sustainibility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  <p:sp>
          <p:nvSpPr>
            <p:cNvPr id="63" name="Rectangle 22"/>
            <p:cNvSpPr>
              <a:spLocks noChangeArrowheads="1"/>
            </p:cNvSpPr>
            <p:nvPr/>
          </p:nvSpPr>
          <p:spPr bwMode="auto">
            <a:xfrm>
              <a:off x="6464741" y="5278395"/>
              <a:ext cx="698500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 hangingPunct="1"/>
              <a:r>
                <a:rPr lang="nl-NL" sz="1200" dirty="0">
                  <a:solidFill>
                    <a:srgbClr val="969595"/>
                  </a:solidFill>
                  <a:latin typeface="Arial" charset="0"/>
                  <a:cs typeface="Arial" charset="0"/>
                </a:rPr>
                <a:t>Efficiency</a:t>
              </a:r>
              <a:endParaRPr lang="nl-NL" dirty="0">
                <a:latin typeface="Arial" charset="0"/>
                <a:cs typeface="Arial" charset="0"/>
              </a:endParaRPr>
            </a:p>
          </p:txBody>
        </p:sp>
        <p:sp>
          <p:nvSpPr>
            <p:cNvPr id="70" name="Rectangle 98"/>
            <p:cNvSpPr>
              <a:spLocks noChangeArrowheads="1"/>
            </p:cNvSpPr>
            <p:nvPr/>
          </p:nvSpPr>
          <p:spPr bwMode="auto">
            <a:xfrm>
              <a:off x="539552" y="1340768"/>
              <a:ext cx="1097075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nl-NL" sz="1600" dirty="0" smtClean="0">
                  <a:solidFill>
                    <a:srgbClr val="1F1A17"/>
                  </a:solidFill>
                  <a:latin typeface="Arial" charset="0"/>
                  <a:cs typeface="Arial" charset="0"/>
                </a:rPr>
                <a:t>Employee </a:t>
              </a:r>
            </a:p>
            <a:p>
              <a:pPr eaLnBrk="1" hangingPunct="1"/>
              <a:r>
                <a:rPr lang="nl-NL" sz="1600" dirty="0" err="1" smtClean="0">
                  <a:solidFill>
                    <a:srgbClr val="1F1A17"/>
                  </a:solidFill>
                  <a:latin typeface="Arial" charset="0"/>
                  <a:cs typeface="Arial" charset="0"/>
                </a:rPr>
                <a:t>driven</a:t>
              </a:r>
              <a:endParaRPr lang="nl-NL" sz="1600" dirty="0">
                <a:solidFill>
                  <a:srgbClr val="1F1A17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539750" y="179388"/>
            <a:ext cx="8334375" cy="729332"/>
          </a:xfrm>
        </p:spPr>
        <p:txBody>
          <a:bodyPr anchor="b"/>
          <a:lstStyle/>
          <a:p>
            <a:r>
              <a:rPr lang="en-US" dirty="0" smtClean="0"/>
              <a:t>Performance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581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262626"/>
                </a:solidFill>
                <a:latin typeface="ArialMT"/>
              </a:rPr>
              <a:t>	</a:t>
            </a:r>
          </a:p>
        </p:txBody>
      </p:sp>
      <p:pic>
        <p:nvPicPr>
          <p:cNvPr id="5" name="Picture 4" descr="Population_structure_by_major_age_groups,_EU-28,_2013–80_(1)_(%_of_total_population)_YB14.png 1.005×501 pixe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9999"/>
            <a:ext cx="7254328" cy="92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8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EUROPEES PERSPECTIEF</a:t>
            </a:r>
            <a:endParaRPr lang="nl-BE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50" y="610004"/>
            <a:ext cx="7753049" cy="548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56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750" y="179388"/>
            <a:ext cx="8334375" cy="729332"/>
          </a:xfrm>
        </p:spPr>
        <p:txBody>
          <a:bodyPr/>
          <a:lstStyle/>
          <a:p>
            <a:r>
              <a:rPr lang="en-US" dirty="0" smtClean="0"/>
              <a:t>Some observations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Big bang: not observed;</a:t>
            </a:r>
          </a:p>
          <a:p>
            <a:r>
              <a:rPr lang="en-US" dirty="0" err="1" smtClean="0"/>
              <a:t>SME’sation</a:t>
            </a:r>
            <a:r>
              <a:rPr lang="en-US" dirty="0" smtClean="0"/>
              <a:t>: not observed;</a:t>
            </a:r>
          </a:p>
          <a:p>
            <a:r>
              <a:rPr lang="en-US" dirty="0" smtClean="0"/>
              <a:t>Market instead of </a:t>
            </a:r>
            <a:r>
              <a:rPr lang="en-US" dirty="0" err="1" smtClean="0"/>
              <a:t>organisation</a:t>
            </a:r>
            <a:r>
              <a:rPr lang="en-US" dirty="0" smtClean="0"/>
              <a:t>: not observed;</a:t>
            </a:r>
          </a:p>
          <a:p>
            <a:r>
              <a:rPr lang="en-US" dirty="0" smtClean="0"/>
              <a:t>Break down of employment relationship as dominant economic coordination mechanism: not observed;</a:t>
            </a:r>
          </a:p>
          <a:p>
            <a:r>
              <a:rPr lang="en-US" dirty="0" smtClean="0"/>
              <a:t>Flattening hierarchies: not observed;</a:t>
            </a:r>
          </a:p>
          <a:p>
            <a:r>
              <a:rPr lang="en-US" dirty="0" smtClean="0"/>
              <a:t>Functional </a:t>
            </a:r>
            <a:r>
              <a:rPr lang="en-US" dirty="0" err="1" smtClean="0"/>
              <a:t>organising</a:t>
            </a:r>
            <a:r>
              <a:rPr lang="en-US" dirty="0" smtClean="0"/>
              <a:t>: even more dominant then ever before</a:t>
            </a:r>
          </a:p>
          <a:p>
            <a:pPr lvl="1"/>
            <a:r>
              <a:rPr lang="en-US" dirty="0" smtClean="0"/>
              <a:t>AND WE KNOW IT AS A WORKER,  A CUSTOMER, A CITIZEN, … HUMAN FACTORS RESEARCHER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85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Specs for New </a:t>
            </a:r>
            <a:r>
              <a:rPr lang="en-US" sz="3200" dirty="0" err="1"/>
              <a:t>O</a:t>
            </a:r>
            <a:r>
              <a:rPr lang="en-US" sz="3200" dirty="0" err="1" smtClean="0"/>
              <a:t>rganisational</a:t>
            </a:r>
            <a:r>
              <a:rPr lang="en-US" sz="3200" dirty="0" smtClean="0"/>
              <a:t> Design Theory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349998"/>
            <a:ext cx="8334000" cy="4887313"/>
          </a:xfrm>
        </p:spPr>
        <p:txBody>
          <a:bodyPr/>
          <a:lstStyle/>
          <a:p>
            <a:r>
              <a:rPr lang="en-US" dirty="0" smtClean="0"/>
              <a:t>Integral view</a:t>
            </a:r>
          </a:p>
          <a:p>
            <a:r>
              <a:rPr lang="en-US" dirty="0" smtClean="0"/>
              <a:t>(New) Theory based</a:t>
            </a:r>
          </a:p>
          <a:p>
            <a:r>
              <a:rPr lang="en-US" dirty="0" smtClean="0"/>
              <a:t>TWIN for TWINS:</a:t>
            </a:r>
          </a:p>
          <a:p>
            <a:pPr lvl="1"/>
            <a:r>
              <a:rPr lang="en-US" dirty="0" err="1" smtClean="0"/>
              <a:t>Organisational</a:t>
            </a:r>
            <a:r>
              <a:rPr lang="en-US" dirty="0" smtClean="0"/>
              <a:t> Performance + QWL</a:t>
            </a:r>
          </a:p>
          <a:p>
            <a:r>
              <a:rPr lang="en-US" dirty="0" smtClean="0"/>
              <a:t>VUCA-proof</a:t>
            </a:r>
          </a:p>
          <a:p>
            <a:r>
              <a:rPr lang="en-US" dirty="0" smtClean="0"/>
              <a:t>Declining </a:t>
            </a:r>
            <a:r>
              <a:rPr lang="en-US" dirty="0" err="1" smtClean="0"/>
              <a:t>Labour</a:t>
            </a:r>
            <a:r>
              <a:rPr lang="en-US" dirty="0" smtClean="0"/>
              <a:t> market:</a:t>
            </a:r>
          </a:p>
          <a:p>
            <a:pPr lvl="1"/>
            <a:r>
              <a:rPr lang="en-US" dirty="0" smtClean="0"/>
              <a:t>Highly skilled workers</a:t>
            </a:r>
          </a:p>
          <a:p>
            <a:pPr lvl="1"/>
            <a:r>
              <a:rPr lang="en-US" dirty="0" smtClean="0"/>
              <a:t>Diverse workforce (esp. multigenerational)</a:t>
            </a:r>
          </a:p>
          <a:p>
            <a:pPr lvl="1"/>
            <a:r>
              <a:rPr lang="en-US" dirty="0" smtClean="0"/>
              <a:t>Making voice</a:t>
            </a:r>
          </a:p>
          <a:p>
            <a:r>
              <a:rPr lang="en-US" dirty="0" smtClean="0"/>
              <a:t>Sustainable in a</a:t>
            </a:r>
            <a:r>
              <a:rPr lang="en-US" dirty="0"/>
              <a:t> g</a:t>
            </a:r>
            <a:r>
              <a:rPr lang="en-US" dirty="0" smtClean="0"/>
              <a:t>lobal competing economy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6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515239" y="1135743"/>
            <a:ext cx="2424913" cy="4572000"/>
            <a:chOff x="3515239" y="1135743"/>
            <a:chExt cx="2424913" cy="4572000"/>
          </a:xfrm>
        </p:grpSpPr>
        <p:pic>
          <p:nvPicPr>
            <p:cNvPr id="6" name="Picture 5" descr="temple sketch arrow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394060" y="2256922"/>
              <a:ext cx="4572000" cy="232964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515239" y="3111351"/>
              <a:ext cx="2424913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400" b="1" dirty="0" err="1" smtClean="0"/>
                <a:t>Transformation</a:t>
              </a:r>
              <a:endParaRPr lang="nl-NL" sz="2400" dirty="0"/>
            </a:p>
          </p:txBody>
        </p:sp>
      </p:grpSp>
      <p:pic>
        <p:nvPicPr>
          <p:cNvPr id="3" name="Picture 2" descr="temple sketch.jpg"/>
          <p:cNvPicPr>
            <a:picLocks noChangeAspect="1"/>
          </p:cNvPicPr>
          <p:nvPr/>
        </p:nvPicPr>
        <p:blipFill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94060" y="2256922"/>
            <a:ext cx="4572000" cy="232964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8181" y="1135743"/>
            <a:ext cx="2329642" cy="4572000"/>
            <a:chOff x="658181" y="1135743"/>
            <a:chExt cx="2329642" cy="4572000"/>
          </a:xfrm>
        </p:grpSpPr>
        <p:pic>
          <p:nvPicPr>
            <p:cNvPr id="2" name="Picture 1" descr="temple sketch arrow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462998" y="2256922"/>
              <a:ext cx="4572000" cy="23296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53132" y="2721114"/>
              <a:ext cx="800219" cy="13234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4800" b="1" dirty="0" smtClean="0"/>
                <a:t>IN</a:t>
              </a:r>
            </a:p>
            <a:p>
              <a:pPr algn="ctr"/>
              <a:r>
                <a:rPr lang="nl-NL" sz="3200" dirty="0" smtClean="0"/>
                <a:t>put</a:t>
              </a:r>
              <a:endParaRPr lang="nl-NL" sz="3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28184" y="1135743"/>
            <a:ext cx="2329642" cy="4572000"/>
            <a:chOff x="6228184" y="1135743"/>
            <a:chExt cx="2329642" cy="4572000"/>
          </a:xfrm>
        </p:grpSpPr>
        <p:pic>
          <p:nvPicPr>
            <p:cNvPr id="5" name="Picture 4" descr="temple sketch arrow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107005" y="2256922"/>
              <a:ext cx="4572000" cy="232964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372200" y="2721114"/>
              <a:ext cx="1484000" cy="13234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4800" b="1" dirty="0" smtClean="0"/>
                <a:t>OUT</a:t>
              </a:r>
            </a:p>
            <a:p>
              <a:pPr algn="ctr"/>
              <a:r>
                <a:rPr lang="nl-NL" sz="3200" dirty="0" smtClean="0"/>
                <a:t>put</a:t>
              </a:r>
              <a:endParaRPr lang="nl-NL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010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mple sketch fu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2200"/>
            <a:ext cx="9144000" cy="4659086"/>
          </a:xfrm>
          <a:prstGeom prst="rect">
            <a:avLst/>
          </a:prstGeom>
        </p:spPr>
      </p:pic>
      <p:pic>
        <p:nvPicPr>
          <p:cNvPr id="3" name="Picture 2" descr="temple sketch.jpg"/>
          <p:cNvPicPr>
            <a:picLocks noChangeAspect="1"/>
          </p:cNvPicPr>
          <p:nvPr/>
        </p:nvPicPr>
        <p:blipFill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060" y="2256922"/>
            <a:ext cx="4572000" cy="232964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39750" y="179388"/>
            <a:ext cx="8334375" cy="729332"/>
          </a:xfrm>
          <a:prstGeom prst="rect">
            <a:avLst/>
          </a:prstGeom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Need for integral view</a:t>
            </a:r>
            <a:endParaRPr lang="en-US" dirty="0"/>
          </a:p>
        </p:txBody>
      </p:sp>
      <p:sp>
        <p:nvSpPr>
          <p:cNvPr id="19" name="Tekstvak 18"/>
          <p:cNvSpPr txBox="1"/>
          <p:nvPr/>
        </p:nvSpPr>
        <p:spPr>
          <a:xfrm rot="16200000">
            <a:off x="1875696" y="3914831"/>
            <a:ext cx="93326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1500" dirty="0" smtClean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rPr>
              <a:t>People</a:t>
            </a:r>
            <a:endParaRPr lang="nl-BE" sz="1500" dirty="0">
              <a:solidFill>
                <a:schemeClr val="accent6">
                  <a:lumMod val="50000"/>
                </a:schemeClr>
              </a:solidFill>
              <a:latin typeface="Castellar" panose="020A0402060406010301" pitchFamily="18" charset="0"/>
            </a:endParaRPr>
          </a:p>
        </p:txBody>
      </p:sp>
      <p:sp>
        <p:nvSpPr>
          <p:cNvPr id="20" name="Tekstvak 19"/>
          <p:cNvSpPr txBox="1"/>
          <p:nvPr/>
        </p:nvSpPr>
        <p:spPr>
          <a:xfrm rot="16200000">
            <a:off x="3171165" y="3779240"/>
            <a:ext cx="1208830" cy="594348"/>
          </a:xfrm>
          <a:prstGeom prst="rect">
            <a:avLst/>
          </a:prstGeom>
          <a:solidFill>
            <a:schemeClr val="bg1"/>
          </a:solidFill>
        </p:spPr>
        <p:txBody>
          <a:bodyPr wrap="none" lIns="108000" tIns="180000" rIns="108000" bIns="180000" rtlCol="0" anchor="ctr">
            <a:spAutoFit/>
          </a:bodyPr>
          <a:lstStyle/>
          <a:p>
            <a:r>
              <a:rPr lang="nl-BE" sz="1500" dirty="0" smtClean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rPr>
              <a:t>Culture</a:t>
            </a:r>
          </a:p>
        </p:txBody>
      </p:sp>
      <p:sp>
        <p:nvSpPr>
          <p:cNvPr id="21" name="Tekstvak 20"/>
          <p:cNvSpPr txBox="1"/>
          <p:nvPr/>
        </p:nvSpPr>
        <p:spPr>
          <a:xfrm rot="16200000">
            <a:off x="4549094" y="3849818"/>
            <a:ext cx="1331061" cy="323165"/>
          </a:xfrm>
          <a:prstGeom prst="rect">
            <a:avLst/>
          </a:prstGeom>
          <a:solidFill>
            <a:schemeClr val="bg1"/>
          </a:solidFill>
        </p:spPr>
        <p:txBody>
          <a:bodyPr wrap="none" lIns="36000" rIns="36000" rtlCol="0">
            <a:spAutoFit/>
          </a:bodyPr>
          <a:lstStyle/>
          <a:p>
            <a:r>
              <a:rPr lang="nl-BE" sz="1500" dirty="0" err="1" smtClean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rPr>
              <a:t>structure</a:t>
            </a:r>
            <a:endParaRPr lang="nl-BE" sz="1500" dirty="0">
              <a:solidFill>
                <a:schemeClr val="accent6">
                  <a:lumMod val="50000"/>
                </a:schemeClr>
              </a:solidFill>
              <a:latin typeface="Castellar" panose="020A0402060406010301" pitchFamily="18" charset="0"/>
            </a:endParaRPr>
          </a:p>
        </p:txBody>
      </p:sp>
      <p:sp>
        <p:nvSpPr>
          <p:cNvPr id="22" name="Tekstvak 21"/>
          <p:cNvSpPr txBox="1"/>
          <p:nvPr/>
        </p:nvSpPr>
        <p:spPr>
          <a:xfrm rot="16200000">
            <a:off x="5973393" y="3834974"/>
            <a:ext cx="1317870" cy="376239"/>
          </a:xfrm>
          <a:prstGeom prst="rect">
            <a:avLst/>
          </a:prstGeom>
          <a:solidFill>
            <a:schemeClr val="bg1"/>
          </a:solidFill>
        </p:spPr>
        <p:txBody>
          <a:bodyPr wrap="none" lIns="216000" tIns="72000" rIns="216000" bIns="72000" rtlCol="0">
            <a:spAutoFit/>
          </a:bodyPr>
          <a:lstStyle/>
          <a:p>
            <a:r>
              <a:rPr lang="nl-BE" sz="1500" dirty="0" smtClean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rPr>
              <a:t>systems</a:t>
            </a:r>
            <a:endParaRPr lang="nl-BE" sz="1500" dirty="0">
              <a:solidFill>
                <a:schemeClr val="accent6">
                  <a:lumMod val="50000"/>
                </a:schemeClr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67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/>
          <p:cNvGrpSpPr/>
          <p:nvPr/>
        </p:nvGrpSpPr>
        <p:grpSpPr>
          <a:xfrm>
            <a:off x="-84840" y="279025"/>
            <a:ext cx="9144000" cy="5485997"/>
            <a:chOff x="-84840" y="279025"/>
            <a:chExt cx="9144000" cy="5485997"/>
          </a:xfrm>
        </p:grpSpPr>
        <p:grpSp>
          <p:nvGrpSpPr>
            <p:cNvPr id="7" name="Groep 6"/>
            <p:cNvGrpSpPr/>
            <p:nvPr/>
          </p:nvGrpSpPr>
          <p:grpSpPr>
            <a:xfrm>
              <a:off x="-84840" y="1105936"/>
              <a:ext cx="9144000" cy="4659086"/>
              <a:chOff x="0" y="1092200"/>
              <a:chExt cx="9144000" cy="4659086"/>
            </a:xfrm>
          </p:grpSpPr>
          <p:pic>
            <p:nvPicPr>
              <p:cNvPr id="2" name="Picture 12" descr="temple sketch full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092200"/>
                <a:ext cx="9144000" cy="4659086"/>
              </a:xfrm>
              <a:prstGeom prst="rect">
                <a:avLst/>
              </a:prstGeom>
            </p:spPr>
          </p:pic>
          <p:sp>
            <p:nvSpPr>
              <p:cNvPr id="3" name="Tekstvak 2"/>
              <p:cNvSpPr txBox="1"/>
              <p:nvPr/>
            </p:nvSpPr>
            <p:spPr>
              <a:xfrm rot="16200000">
                <a:off x="1869998" y="3939175"/>
                <a:ext cx="954483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BE" sz="1500" cap="all" dirty="0" smtClean="0">
                    <a:solidFill>
                      <a:schemeClr val="accent6">
                        <a:lumMod val="50000"/>
                      </a:schemeClr>
                    </a:solidFill>
                    <a:latin typeface="Castellar" panose="020A0402060406010301" pitchFamily="18" charset="0"/>
                  </a:rPr>
                  <a:t>Peop</a:t>
                </a:r>
                <a:r>
                  <a:rPr lang="nl-BE" sz="1500" dirty="0" smtClean="0">
                    <a:solidFill>
                      <a:schemeClr val="accent6">
                        <a:lumMod val="50000"/>
                      </a:schemeClr>
                    </a:solidFill>
                    <a:latin typeface="Castellar" panose="020A0402060406010301" pitchFamily="18" charset="0"/>
                  </a:rPr>
                  <a:t>LE</a:t>
                </a:r>
                <a:endParaRPr lang="nl-BE" sz="1500" dirty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endParaRPr>
              </a:p>
            </p:txBody>
          </p:sp>
          <p:sp>
            <p:nvSpPr>
              <p:cNvPr id="4" name="Tekstvak 3"/>
              <p:cNvSpPr txBox="1"/>
              <p:nvPr/>
            </p:nvSpPr>
            <p:spPr>
              <a:xfrm rot="16200000">
                <a:off x="3224348" y="3851113"/>
                <a:ext cx="1112284" cy="5943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08000" tIns="180000" rIns="108000" bIns="180000" rtlCol="0" anchor="ctr">
                <a:spAutoFit/>
              </a:bodyPr>
              <a:lstStyle/>
              <a:p>
                <a:r>
                  <a:rPr lang="nl-BE" sz="1500" dirty="0" smtClean="0">
                    <a:solidFill>
                      <a:schemeClr val="accent6">
                        <a:lumMod val="50000"/>
                      </a:schemeClr>
                    </a:solidFill>
                    <a:latin typeface="Castellar" panose="020A0402060406010301" pitchFamily="18" charset="0"/>
                  </a:rPr>
                  <a:t>CULTURE</a:t>
                </a:r>
              </a:p>
            </p:txBody>
          </p:sp>
          <p:sp>
            <p:nvSpPr>
              <p:cNvPr id="5" name="Tekstvak 4"/>
              <p:cNvSpPr txBox="1"/>
              <p:nvPr/>
            </p:nvSpPr>
            <p:spPr>
              <a:xfrm rot="16200000">
                <a:off x="4590088" y="3854372"/>
                <a:ext cx="1258894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rIns="36000" rtlCol="0">
                <a:spAutoFit/>
              </a:bodyPr>
              <a:lstStyle/>
              <a:p>
                <a:r>
                  <a:rPr lang="nl-BE" sz="1500" dirty="0" smtClean="0">
                    <a:solidFill>
                      <a:schemeClr val="accent6">
                        <a:lumMod val="50000"/>
                      </a:schemeClr>
                    </a:solidFill>
                    <a:latin typeface="Castellar" panose="020A0402060406010301" pitchFamily="18" charset="0"/>
                  </a:rPr>
                  <a:t>STRUCTURE</a:t>
                </a:r>
                <a:endParaRPr lang="nl-BE" sz="1500" dirty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endParaRPr>
              </a:p>
            </p:txBody>
          </p:sp>
          <p:sp>
            <p:nvSpPr>
              <p:cNvPr id="6" name="Tekstvak 5"/>
              <p:cNvSpPr txBox="1"/>
              <p:nvPr/>
            </p:nvSpPr>
            <p:spPr>
              <a:xfrm rot="16200000">
                <a:off x="5959504" y="3839528"/>
                <a:ext cx="1355472" cy="3762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216000" tIns="72000" rIns="216000" bIns="72000" rtlCol="0">
                <a:spAutoFit/>
              </a:bodyPr>
              <a:lstStyle/>
              <a:p>
                <a:r>
                  <a:rPr lang="nl-BE" sz="1500" dirty="0" smtClean="0">
                    <a:solidFill>
                      <a:schemeClr val="accent6">
                        <a:lumMod val="50000"/>
                      </a:schemeClr>
                    </a:solidFill>
                    <a:latin typeface="Castellar" panose="020A0402060406010301" pitchFamily="18" charset="0"/>
                  </a:rPr>
                  <a:t>SYSTEMS</a:t>
                </a:r>
                <a:endParaRPr lang="nl-BE" sz="1500" dirty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endParaRPr>
              </a:p>
            </p:txBody>
          </p:sp>
        </p:grpSp>
        <p:sp>
          <p:nvSpPr>
            <p:cNvPr id="8" name="Tekstvak 7"/>
            <p:cNvSpPr txBox="1"/>
            <p:nvPr/>
          </p:nvSpPr>
          <p:spPr>
            <a:xfrm>
              <a:off x="3745529" y="4841394"/>
              <a:ext cx="139988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BE" sz="1500" cap="all" dirty="0" err="1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leadership</a:t>
              </a:r>
              <a:endParaRPr lang="nl-BE" sz="1500" cap="all" dirty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endParaRPr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1107146" y="5164559"/>
              <a:ext cx="6013241" cy="323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500" cap="all" dirty="0" smtClean="0">
                  <a:latin typeface="Castellar" panose="020A0402060406010301" pitchFamily="18" charset="0"/>
                </a:rPr>
                <a:t>Strategy, mission, vision, performance requirements</a:t>
              </a:r>
              <a:endParaRPr lang="nl-BE" sz="1500" cap="all" dirty="0">
                <a:latin typeface="Castellar" panose="020A0402060406010301" pitchFamily="18" charset="0"/>
              </a:endParaRPr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899592" y="1146864"/>
              <a:ext cx="175952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BE" sz="1500" dirty="0" smtClean="0">
                  <a:solidFill>
                    <a:srgbClr val="800000"/>
                  </a:solidFill>
                  <a:latin typeface="Castellar" panose="020A0402060406010301" pitchFamily="18" charset="0"/>
                </a:rPr>
                <a:t>QUALITY OF THE</a:t>
              </a:r>
              <a:br>
                <a:rPr lang="nl-BE" sz="1500" dirty="0" smtClean="0">
                  <a:solidFill>
                    <a:srgbClr val="800000"/>
                  </a:solidFill>
                  <a:latin typeface="Castellar" panose="020A0402060406010301" pitchFamily="18" charset="0"/>
                </a:rPr>
              </a:br>
              <a:r>
                <a:rPr lang="nl-BE" sz="1500" dirty="0" smtClean="0">
                  <a:solidFill>
                    <a:srgbClr val="800000"/>
                  </a:solidFill>
                  <a:latin typeface="Castellar" panose="020A0402060406010301" pitchFamily="18" charset="0"/>
                </a:rPr>
                <a:t>ORGANISATION</a:t>
              </a:r>
              <a:endParaRPr lang="nl-BE" sz="1500" dirty="0">
                <a:solidFill>
                  <a:srgbClr val="800000"/>
                </a:solidFill>
                <a:latin typeface="Castellar" panose="020A0402060406010301" pitchFamily="18" charset="0"/>
              </a:endParaRPr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5975271" y="1146864"/>
              <a:ext cx="158472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BE" sz="1500" dirty="0" smtClean="0">
                  <a:solidFill>
                    <a:srgbClr val="800000"/>
                  </a:solidFill>
                  <a:latin typeface="Castellar" panose="020A0402060406010301" pitchFamily="18" charset="0"/>
                </a:rPr>
                <a:t>QUALITY OF </a:t>
              </a:r>
              <a:br>
                <a:rPr lang="nl-BE" sz="1500" dirty="0" smtClean="0">
                  <a:solidFill>
                    <a:srgbClr val="800000"/>
                  </a:solidFill>
                  <a:latin typeface="Castellar" panose="020A0402060406010301" pitchFamily="18" charset="0"/>
                </a:rPr>
              </a:br>
              <a:r>
                <a:rPr lang="nl-BE" sz="1500" dirty="0" smtClean="0">
                  <a:solidFill>
                    <a:srgbClr val="800000"/>
                  </a:solidFill>
                  <a:latin typeface="Castellar" panose="020A0402060406010301" pitchFamily="18" charset="0"/>
                </a:rPr>
                <a:t>WORKING LIFE</a:t>
              </a:r>
              <a:endParaRPr lang="nl-BE" sz="1500" dirty="0">
                <a:solidFill>
                  <a:srgbClr val="800000"/>
                </a:solidFill>
                <a:latin typeface="Castellar" panose="020A0402060406010301" pitchFamily="18" charset="0"/>
              </a:endParaRPr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922480" y="279025"/>
              <a:ext cx="18466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nl-BE" sz="800" dirty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2771800" y="-165009"/>
            <a:ext cx="8334375" cy="729332"/>
          </a:xfrm>
          <a:prstGeom prst="rect">
            <a:avLst/>
          </a:prstGeom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Need for integral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94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/>
        </p:nvGrpSpPr>
        <p:grpSpPr>
          <a:xfrm>
            <a:off x="-84840" y="279025"/>
            <a:ext cx="9144000" cy="5485997"/>
            <a:chOff x="-84840" y="279025"/>
            <a:chExt cx="9144000" cy="5485997"/>
          </a:xfrm>
        </p:grpSpPr>
        <p:grpSp>
          <p:nvGrpSpPr>
            <p:cNvPr id="9" name="Groep 8"/>
            <p:cNvGrpSpPr/>
            <p:nvPr/>
          </p:nvGrpSpPr>
          <p:grpSpPr>
            <a:xfrm>
              <a:off x="-84840" y="1105936"/>
              <a:ext cx="9144000" cy="4659086"/>
              <a:chOff x="0" y="1092200"/>
              <a:chExt cx="9144000" cy="4659086"/>
            </a:xfrm>
          </p:grpSpPr>
          <p:pic>
            <p:nvPicPr>
              <p:cNvPr id="15" name="Picture 12" descr="temple sketch full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092200"/>
                <a:ext cx="9144000" cy="4659086"/>
              </a:xfrm>
              <a:prstGeom prst="rect">
                <a:avLst/>
              </a:prstGeom>
            </p:spPr>
          </p:pic>
          <p:sp>
            <p:nvSpPr>
              <p:cNvPr id="16" name="Tekstvak 15"/>
              <p:cNvSpPr txBox="1"/>
              <p:nvPr/>
            </p:nvSpPr>
            <p:spPr>
              <a:xfrm rot="16200000">
                <a:off x="1880606" y="3919385"/>
                <a:ext cx="933269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BE" sz="1500" dirty="0" smtClean="0">
                    <a:solidFill>
                      <a:schemeClr val="accent6">
                        <a:lumMod val="50000"/>
                      </a:schemeClr>
                    </a:solidFill>
                    <a:latin typeface="Castellar" panose="020A0402060406010301" pitchFamily="18" charset="0"/>
                  </a:rPr>
                  <a:t>People</a:t>
                </a:r>
                <a:endParaRPr lang="nl-BE" sz="1500" dirty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endParaRPr>
              </a:p>
            </p:txBody>
          </p:sp>
          <p:sp>
            <p:nvSpPr>
              <p:cNvPr id="17" name="Tekstvak 16"/>
              <p:cNvSpPr txBox="1"/>
              <p:nvPr/>
            </p:nvSpPr>
            <p:spPr>
              <a:xfrm rot="16200000">
                <a:off x="3176075" y="3783794"/>
                <a:ext cx="1208830" cy="5943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08000" tIns="180000" rIns="108000" bIns="180000" rtlCol="0" anchor="ctr">
                <a:spAutoFit/>
              </a:bodyPr>
              <a:lstStyle/>
              <a:p>
                <a:r>
                  <a:rPr lang="nl-BE" sz="1500" dirty="0" smtClean="0">
                    <a:solidFill>
                      <a:schemeClr val="accent6">
                        <a:lumMod val="50000"/>
                      </a:schemeClr>
                    </a:solidFill>
                    <a:latin typeface="Castellar" panose="020A0402060406010301" pitchFamily="18" charset="0"/>
                  </a:rPr>
                  <a:t>Culture</a:t>
                </a:r>
              </a:p>
            </p:txBody>
          </p:sp>
          <p:sp>
            <p:nvSpPr>
              <p:cNvPr id="18" name="Tekstvak 17"/>
              <p:cNvSpPr txBox="1"/>
              <p:nvPr/>
            </p:nvSpPr>
            <p:spPr>
              <a:xfrm rot="16200000">
                <a:off x="4554004" y="3854372"/>
                <a:ext cx="1331061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rIns="36000" rtlCol="0">
                <a:spAutoFit/>
              </a:bodyPr>
              <a:lstStyle/>
              <a:p>
                <a:r>
                  <a:rPr lang="nl-BE" sz="1500" dirty="0" err="1" smtClean="0">
                    <a:solidFill>
                      <a:schemeClr val="accent6">
                        <a:lumMod val="50000"/>
                      </a:schemeClr>
                    </a:solidFill>
                    <a:latin typeface="Castellar" panose="020A0402060406010301" pitchFamily="18" charset="0"/>
                  </a:rPr>
                  <a:t>structure</a:t>
                </a:r>
                <a:endParaRPr lang="nl-BE" sz="1500" dirty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endParaRPr>
              </a:p>
            </p:txBody>
          </p:sp>
          <p:sp>
            <p:nvSpPr>
              <p:cNvPr id="19" name="Tekstvak 18"/>
              <p:cNvSpPr txBox="1"/>
              <p:nvPr/>
            </p:nvSpPr>
            <p:spPr>
              <a:xfrm rot="16200000">
                <a:off x="5978303" y="3839528"/>
                <a:ext cx="1317870" cy="3762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216000" tIns="72000" rIns="216000" bIns="72000" rtlCol="0">
                <a:spAutoFit/>
              </a:bodyPr>
              <a:lstStyle/>
              <a:p>
                <a:r>
                  <a:rPr lang="nl-BE" sz="1500" dirty="0" smtClean="0">
                    <a:solidFill>
                      <a:schemeClr val="accent6">
                        <a:lumMod val="50000"/>
                      </a:schemeClr>
                    </a:solidFill>
                    <a:latin typeface="Castellar" panose="020A0402060406010301" pitchFamily="18" charset="0"/>
                  </a:rPr>
                  <a:t>systems</a:t>
                </a:r>
                <a:endParaRPr lang="nl-BE" sz="1500" dirty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endParaRPr>
              </a:p>
            </p:txBody>
          </p:sp>
        </p:grpSp>
        <p:sp>
          <p:nvSpPr>
            <p:cNvPr id="12" name="Tekstvak 11"/>
            <p:cNvSpPr txBox="1"/>
            <p:nvPr/>
          </p:nvSpPr>
          <p:spPr>
            <a:xfrm>
              <a:off x="899592" y="1146864"/>
              <a:ext cx="201048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BE" sz="1500" dirty="0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QUALITY OF the</a:t>
              </a:r>
              <a:br>
                <a:rPr lang="nl-BE" sz="1500" dirty="0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</a:br>
              <a:r>
                <a:rPr lang="nl-BE" sz="1500" dirty="0" err="1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ORGanisation</a:t>
              </a:r>
              <a:endParaRPr lang="nl-BE" sz="1500" dirty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endParaRPr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5975271" y="1146864"/>
              <a:ext cx="175881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BE" sz="1500" dirty="0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QUALITY OF </a:t>
              </a:r>
              <a:br>
                <a:rPr lang="nl-BE" sz="1500" dirty="0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</a:br>
              <a:r>
                <a:rPr lang="nl-BE" sz="1500" dirty="0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WORKING LIFE</a:t>
              </a:r>
              <a:endParaRPr lang="nl-BE" sz="1500" dirty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endParaRP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922480" y="279025"/>
              <a:ext cx="184666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nl-BE" sz="1500" dirty="0" smtClean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988" y="-224671"/>
            <a:ext cx="8334375" cy="729332"/>
          </a:xfrm>
        </p:spPr>
        <p:txBody>
          <a:bodyPr/>
          <a:lstStyle/>
          <a:p>
            <a:r>
              <a:rPr lang="en-US" dirty="0" smtClean="0"/>
              <a:t>Need for integral view (2)</a:t>
            </a:r>
            <a:endParaRPr lang="en-US" dirty="0"/>
          </a:p>
        </p:txBody>
      </p:sp>
      <p:pic>
        <p:nvPicPr>
          <p:cNvPr id="6" name="Picture 5" descr="temple sketch pijler structur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840" y="1105283"/>
            <a:ext cx="9144000" cy="4659086"/>
          </a:xfrm>
          <a:prstGeom prst="rect">
            <a:avLst/>
          </a:prstGeom>
        </p:spPr>
      </p:pic>
      <p:pic>
        <p:nvPicPr>
          <p:cNvPr id="7" name="Picture 6" descr="temple sketch pijler structure color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840" y="1052736"/>
            <a:ext cx="9144000" cy="4659086"/>
          </a:xfrm>
          <a:prstGeom prst="rect">
            <a:avLst/>
          </a:prstGeom>
        </p:spPr>
      </p:pic>
      <p:sp>
        <p:nvSpPr>
          <p:cNvPr id="20" name="Tekstvak 19"/>
          <p:cNvSpPr txBox="1"/>
          <p:nvPr/>
        </p:nvSpPr>
        <p:spPr>
          <a:xfrm>
            <a:off x="3745529" y="4841394"/>
            <a:ext cx="1399880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1500" cap="all" dirty="0" err="1" smtClean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rPr>
              <a:t>leadership</a:t>
            </a:r>
            <a:endParaRPr lang="nl-BE" sz="1500" cap="all" dirty="0">
              <a:solidFill>
                <a:schemeClr val="accent6">
                  <a:lumMod val="50000"/>
                </a:schemeClr>
              </a:solidFill>
              <a:latin typeface="Castellar" panose="020A0402060406010301" pitchFamily="18" charset="0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1107146" y="5164559"/>
            <a:ext cx="60132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BE" sz="1500" cap="all" dirty="0" smtClean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rPr>
              <a:t>Strategy, mission, vision, performance requirements</a:t>
            </a:r>
            <a:endParaRPr lang="nl-BE" sz="1500" cap="all" dirty="0">
              <a:solidFill>
                <a:schemeClr val="accent6">
                  <a:lumMod val="50000"/>
                </a:schemeClr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1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353060" y="2453281"/>
            <a:ext cx="4499640" cy="2509681"/>
          </a:xfrm>
          <a:prstGeom prst="rect">
            <a:avLst/>
          </a:prstGeom>
          <a:solidFill>
            <a:schemeClr val="bg1">
              <a:lumMod val="75000"/>
              <a:alpha val="3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/>
          <p:cNvCxnSpPr/>
          <p:nvPr/>
        </p:nvCxnSpPr>
        <p:spPr>
          <a:xfrm>
            <a:off x="2354841" y="2194393"/>
            <a:ext cx="0" cy="30099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52700" y="2310279"/>
            <a:ext cx="0" cy="30099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Rectangle 6"/>
          <p:cNvSpPr txBox="1">
            <a:spLocks noGrp="1" noChangeArrowheads="1"/>
          </p:cNvSpPr>
          <p:nvPr/>
        </p:nvSpPr>
        <p:spPr bwMode="auto">
          <a:xfrm>
            <a:off x="0" y="6534150"/>
            <a:ext cx="3952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06361C-2895-48C0-9F45-ED5E50165802}" type="slidenum">
              <a:rPr lang="en-GB" sz="1200">
                <a:solidFill>
                  <a:schemeClr val="bg1"/>
                </a:solidFill>
                <a:latin typeface="Tahoma" panose="020B0604030504040204" pitchFamily="34" charset="0"/>
              </a:rPr>
              <a:pPr/>
              <a:t>25</a:t>
            </a:fld>
            <a:endParaRPr lang="en-GB" sz="12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724378" y="3470108"/>
            <a:ext cx="1899136" cy="427766"/>
            <a:chOff x="3191360" y="3080348"/>
            <a:chExt cx="3129093" cy="704806"/>
          </a:xfrm>
        </p:grpSpPr>
        <p:grpSp>
          <p:nvGrpSpPr>
            <p:cNvPr id="98" name="Group 97"/>
            <p:cNvGrpSpPr/>
            <p:nvPr/>
          </p:nvGrpSpPr>
          <p:grpSpPr>
            <a:xfrm>
              <a:off x="3191360" y="3080348"/>
              <a:ext cx="165950" cy="704806"/>
              <a:chOff x="6282682" y="2861608"/>
              <a:chExt cx="165950" cy="704806"/>
            </a:xfrm>
          </p:grpSpPr>
          <p:sp>
            <p:nvSpPr>
              <p:cNvPr id="99" name="Oval 98"/>
              <p:cNvSpPr/>
              <p:nvPr/>
            </p:nvSpPr>
            <p:spPr>
              <a:xfrm flipH="1">
                <a:off x="6282682" y="2861608"/>
                <a:ext cx="165950" cy="1659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Oval 99"/>
              <p:cNvSpPr/>
              <p:nvPr/>
            </p:nvSpPr>
            <p:spPr>
              <a:xfrm flipH="1">
                <a:off x="6282682" y="3400464"/>
                <a:ext cx="165950" cy="1659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>
              <a:xfrm>
                <a:off x="6365657" y="3032971"/>
                <a:ext cx="0" cy="3629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/>
            <p:cNvGrpSpPr/>
            <p:nvPr/>
          </p:nvGrpSpPr>
          <p:grpSpPr>
            <a:xfrm>
              <a:off x="3685217" y="3080348"/>
              <a:ext cx="165950" cy="704806"/>
              <a:chOff x="6586400" y="2861608"/>
              <a:chExt cx="165950" cy="704806"/>
            </a:xfrm>
          </p:grpSpPr>
          <p:sp>
            <p:nvSpPr>
              <p:cNvPr id="103" name="Oval 102"/>
              <p:cNvSpPr/>
              <p:nvPr/>
            </p:nvSpPr>
            <p:spPr>
              <a:xfrm flipH="1">
                <a:off x="6586400" y="2861608"/>
                <a:ext cx="165950" cy="1659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Oval 103"/>
              <p:cNvSpPr/>
              <p:nvPr/>
            </p:nvSpPr>
            <p:spPr>
              <a:xfrm flipH="1">
                <a:off x="6586400" y="3400464"/>
                <a:ext cx="165950" cy="1659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5" name="Straight Arrow Connector 104"/>
              <p:cNvCxnSpPr/>
              <p:nvPr/>
            </p:nvCxnSpPr>
            <p:spPr>
              <a:xfrm>
                <a:off x="6669375" y="3032971"/>
                <a:ext cx="0" cy="3629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05"/>
            <p:cNvGrpSpPr/>
            <p:nvPr/>
          </p:nvGrpSpPr>
          <p:grpSpPr>
            <a:xfrm>
              <a:off x="4179074" y="3080348"/>
              <a:ext cx="165950" cy="704806"/>
              <a:chOff x="6890118" y="2861608"/>
              <a:chExt cx="165950" cy="704806"/>
            </a:xfrm>
          </p:grpSpPr>
          <p:sp>
            <p:nvSpPr>
              <p:cNvPr id="107" name="Oval 106"/>
              <p:cNvSpPr/>
              <p:nvPr/>
            </p:nvSpPr>
            <p:spPr>
              <a:xfrm flipH="1">
                <a:off x="6890118" y="2861608"/>
                <a:ext cx="165950" cy="1659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Oval 107"/>
              <p:cNvSpPr/>
              <p:nvPr/>
            </p:nvSpPr>
            <p:spPr>
              <a:xfrm flipH="1">
                <a:off x="6890118" y="3400464"/>
                <a:ext cx="165950" cy="1659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9" name="Straight Arrow Connector 108"/>
              <p:cNvCxnSpPr/>
              <p:nvPr/>
            </p:nvCxnSpPr>
            <p:spPr>
              <a:xfrm>
                <a:off x="6973093" y="3032971"/>
                <a:ext cx="0" cy="3629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 109"/>
            <p:cNvGrpSpPr/>
            <p:nvPr/>
          </p:nvGrpSpPr>
          <p:grpSpPr>
            <a:xfrm>
              <a:off x="4672931" y="3080348"/>
              <a:ext cx="165950" cy="704806"/>
              <a:chOff x="7193836" y="2861608"/>
              <a:chExt cx="165950" cy="704806"/>
            </a:xfrm>
          </p:grpSpPr>
          <p:sp>
            <p:nvSpPr>
              <p:cNvPr id="111" name="Oval 110"/>
              <p:cNvSpPr/>
              <p:nvPr/>
            </p:nvSpPr>
            <p:spPr>
              <a:xfrm flipH="1">
                <a:off x="7193836" y="2861608"/>
                <a:ext cx="165950" cy="1659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" name="Oval 111"/>
              <p:cNvSpPr/>
              <p:nvPr/>
            </p:nvSpPr>
            <p:spPr>
              <a:xfrm flipH="1">
                <a:off x="7193836" y="3400464"/>
                <a:ext cx="165950" cy="1659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3" name="Straight Arrow Connector 112"/>
              <p:cNvCxnSpPr/>
              <p:nvPr/>
            </p:nvCxnSpPr>
            <p:spPr>
              <a:xfrm>
                <a:off x="7276811" y="3032971"/>
                <a:ext cx="0" cy="3629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/>
          </p:nvGrpSpPr>
          <p:grpSpPr>
            <a:xfrm>
              <a:off x="5166788" y="3080348"/>
              <a:ext cx="165950" cy="704806"/>
              <a:chOff x="7497554" y="2861608"/>
              <a:chExt cx="165950" cy="704806"/>
            </a:xfrm>
          </p:grpSpPr>
          <p:sp>
            <p:nvSpPr>
              <p:cNvPr id="115" name="Oval 114"/>
              <p:cNvSpPr/>
              <p:nvPr/>
            </p:nvSpPr>
            <p:spPr>
              <a:xfrm flipH="1">
                <a:off x="7497554" y="2861608"/>
                <a:ext cx="165950" cy="1659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Oval 115"/>
              <p:cNvSpPr/>
              <p:nvPr/>
            </p:nvSpPr>
            <p:spPr>
              <a:xfrm flipH="1">
                <a:off x="7497554" y="3400464"/>
                <a:ext cx="165950" cy="1659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7" name="Straight Arrow Connector 116"/>
              <p:cNvCxnSpPr/>
              <p:nvPr/>
            </p:nvCxnSpPr>
            <p:spPr>
              <a:xfrm>
                <a:off x="7580529" y="3032971"/>
                <a:ext cx="0" cy="3629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/>
            <p:cNvGrpSpPr/>
            <p:nvPr/>
          </p:nvGrpSpPr>
          <p:grpSpPr>
            <a:xfrm>
              <a:off x="5660645" y="3080348"/>
              <a:ext cx="165950" cy="704806"/>
              <a:chOff x="7801272" y="2861608"/>
              <a:chExt cx="165950" cy="704806"/>
            </a:xfrm>
          </p:grpSpPr>
          <p:sp>
            <p:nvSpPr>
              <p:cNvPr id="119" name="Oval 118"/>
              <p:cNvSpPr/>
              <p:nvPr/>
            </p:nvSpPr>
            <p:spPr>
              <a:xfrm flipH="1">
                <a:off x="7801272" y="2861608"/>
                <a:ext cx="165950" cy="1659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Oval 119"/>
              <p:cNvSpPr/>
              <p:nvPr/>
            </p:nvSpPr>
            <p:spPr>
              <a:xfrm flipH="1">
                <a:off x="7801272" y="3400464"/>
                <a:ext cx="165950" cy="1659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1" name="Straight Arrow Connector 120"/>
              <p:cNvCxnSpPr/>
              <p:nvPr/>
            </p:nvCxnSpPr>
            <p:spPr>
              <a:xfrm>
                <a:off x="7884247" y="3032971"/>
                <a:ext cx="0" cy="3629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/>
            <p:cNvGrpSpPr/>
            <p:nvPr/>
          </p:nvGrpSpPr>
          <p:grpSpPr>
            <a:xfrm>
              <a:off x="6154503" y="3080348"/>
              <a:ext cx="165950" cy="704806"/>
              <a:chOff x="8104992" y="2861608"/>
              <a:chExt cx="165950" cy="704806"/>
            </a:xfrm>
          </p:grpSpPr>
          <p:sp>
            <p:nvSpPr>
              <p:cNvPr id="123" name="Oval 122"/>
              <p:cNvSpPr/>
              <p:nvPr/>
            </p:nvSpPr>
            <p:spPr>
              <a:xfrm flipH="1">
                <a:off x="8104992" y="2861608"/>
                <a:ext cx="165950" cy="1659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Oval 123"/>
              <p:cNvSpPr/>
              <p:nvPr/>
            </p:nvSpPr>
            <p:spPr>
              <a:xfrm flipH="1">
                <a:off x="8104992" y="3400464"/>
                <a:ext cx="165950" cy="1659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5" name="Straight Arrow Connector 124"/>
              <p:cNvCxnSpPr/>
              <p:nvPr/>
            </p:nvCxnSpPr>
            <p:spPr>
              <a:xfrm>
                <a:off x="8187967" y="3032971"/>
                <a:ext cx="0" cy="3629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25"/>
            <p:cNvGrpSpPr/>
            <p:nvPr/>
          </p:nvGrpSpPr>
          <p:grpSpPr>
            <a:xfrm rot="-180000">
              <a:off x="3366490" y="3321590"/>
              <a:ext cx="285750" cy="285750"/>
              <a:chOff x="3173339" y="3443506"/>
              <a:chExt cx="285750" cy="285750"/>
            </a:xfrm>
          </p:grpSpPr>
          <p:cxnSp>
            <p:nvCxnSpPr>
              <p:cNvPr id="127" name="Straight Arrow Connector 126"/>
              <p:cNvCxnSpPr/>
              <p:nvPr/>
            </p:nvCxnSpPr>
            <p:spPr>
              <a:xfrm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 rot="5400000"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 128"/>
            <p:cNvGrpSpPr/>
            <p:nvPr/>
          </p:nvGrpSpPr>
          <p:grpSpPr>
            <a:xfrm rot="-180000">
              <a:off x="3862589" y="3321589"/>
              <a:ext cx="285750" cy="285750"/>
              <a:chOff x="3173339" y="3443506"/>
              <a:chExt cx="285750" cy="285750"/>
            </a:xfrm>
          </p:grpSpPr>
          <p:cxnSp>
            <p:nvCxnSpPr>
              <p:cNvPr id="130" name="Straight Arrow Connector 129"/>
              <p:cNvCxnSpPr/>
              <p:nvPr/>
            </p:nvCxnSpPr>
            <p:spPr>
              <a:xfrm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/>
              <p:nvPr/>
            </p:nvCxnSpPr>
            <p:spPr>
              <a:xfrm rot="5400000"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31"/>
            <p:cNvGrpSpPr/>
            <p:nvPr/>
          </p:nvGrpSpPr>
          <p:grpSpPr>
            <a:xfrm rot="-180000">
              <a:off x="4358688" y="3305086"/>
              <a:ext cx="285750" cy="285750"/>
              <a:chOff x="3173339" y="3443506"/>
              <a:chExt cx="285750" cy="285750"/>
            </a:xfrm>
          </p:grpSpPr>
          <p:cxnSp>
            <p:nvCxnSpPr>
              <p:cNvPr id="133" name="Straight Arrow Connector 132"/>
              <p:cNvCxnSpPr/>
              <p:nvPr/>
            </p:nvCxnSpPr>
            <p:spPr>
              <a:xfrm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/>
              <p:nvPr/>
            </p:nvCxnSpPr>
            <p:spPr>
              <a:xfrm rot="5400000"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" name="Group 134"/>
            <p:cNvGrpSpPr/>
            <p:nvPr/>
          </p:nvGrpSpPr>
          <p:grpSpPr>
            <a:xfrm rot="-180000">
              <a:off x="4854787" y="3295392"/>
              <a:ext cx="285750" cy="285750"/>
              <a:chOff x="3173339" y="3443506"/>
              <a:chExt cx="285750" cy="285750"/>
            </a:xfrm>
          </p:grpSpPr>
          <p:cxnSp>
            <p:nvCxnSpPr>
              <p:cNvPr id="136" name="Straight Arrow Connector 135"/>
              <p:cNvCxnSpPr/>
              <p:nvPr/>
            </p:nvCxnSpPr>
            <p:spPr>
              <a:xfrm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/>
              <p:cNvCxnSpPr/>
              <p:nvPr/>
            </p:nvCxnSpPr>
            <p:spPr>
              <a:xfrm rot="5400000"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37"/>
            <p:cNvGrpSpPr/>
            <p:nvPr/>
          </p:nvGrpSpPr>
          <p:grpSpPr>
            <a:xfrm rot="-180000">
              <a:off x="5350886" y="3297939"/>
              <a:ext cx="285750" cy="285750"/>
              <a:chOff x="3173339" y="3443506"/>
              <a:chExt cx="285750" cy="285750"/>
            </a:xfrm>
          </p:grpSpPr>
          <p:cxnSp>
            <p:nvCxnSpPr>
              <p:cNvPr id="139" name="Straight Arrow Connector 138"/>
              <p:cNvCxnSpPr/>
              <p:nvPr/>
            </p:nvCxnSpPr>
            <p:spPr>
              <a:xfrm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/>
              <p:cNvCxnSpPr/>
              <p:nvPr/>
            </p:nvCxnSpPr>
            <p:spPr>
              <a:xfrm rot="5400000"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/>
            <p:cNvGrpSpPr/>
            <p:nvPr/>
          </p:nvGrpSpPr>
          <p:grpSpPr>
            <a:xfrm rot="-180000">
              <a:off x="5846987" y="3304333"/>
              <a:ext cx="285750" cy="285750"/>
              <a:chOff x="3173339" y="3443506"/>
              <a:chExt cx="285750" cy="285750"/>
            </a:xfrm>
          </p:grpSpPr>
          <p:cxnSp>
            <p:nvCxnSpPr>
              <p:cNvPr id="142" name="Straight Arrow Connector 141"/>
              <p:cNvCxnSpPr/>
              <p:nvPr/>
            </p:nvCxnSpPr>
            <p:spPr>
              <a:xfrm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 rot="5400000"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4" name="TextBox 143"/>
          <p:cNvSpPr txBox="1"/>
          <p:nvPr/>
        </p:nvSpPr>
        <p:spPr>
          <a:xfrm>
            <a:off x="4042203" y="3223663"/>
            <a:ext cx="854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Workplaces</a:t>
            </a:r>
            <a:endParaRPr lang="en-GB" sz="1100" dirty="0"/>
          </a:p>
        </p:txBody>
      </p:sp>
      <p:sp>
        <p:nvSpPr>
          <p:cNvPr id="145" name="TextBox 144"/>
          <p:cNvSpPr txBox="1"/>
          <p:nvPr/>
        </p:nvSpPr>
        <p:spPr>
          <a:xfrm>
            <a:off x="3958846" y="3888736"/>
            <a:ext cx="14157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/>
              <a:t>M</a:t>
            </a:r>
            <a:r>
              <a:rPr lang="en-GB" sz="1100" dirty="0" err="1" smtClean="0"/>
              <a:t>embershiprelations</a:t>
            </a:r>
            <a:endParaRPr lang="en-GB" sz="1100" dirty="0"/>
          </a:p>
        </p:txBody>
      </p:sp>
      <p:grpSp>
        <p:nvGrpSpPr>
          <p:cNvPr id="30732" name="Group 30731"/>
          <p:cNvGrpSpPr/>
          <p:nvPr/>
        </p:nvGrpSpPr>
        <p:grpSpPr>
          <a:xfrm>
            <a:off x="2354841" y="1125589"/>
            <a:ext cx="4497860" cy="2079646"/>
            <a:chOff x="2463111" y="916587"/>
            <a:chExt cx="4497860" cy="2079646"/>
          </a:xfrm>
        </p:grpSpPr>
        <p:sp>
          <p:nvSpPr>
            <p:cNvPr id="11" name="Oval 10"/>
            <p:cNvSpPr/>
            <p:nvPr/>
          </p:nvSpPr>
          <p:spPr>
            <a:xfrm>
              <a:off x="2463111" y="1383485"/>
              <a:ext cx="4497859" cy="1612748"/>
            </a:xfrm>
            <a:prstGeom prst="ellips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463112" y="1715703"/>
              <a:ext cx="4497859" cy="4333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/>
            <p:cNvSpPr/>
            <p:nvPr/>
          </p:nvSpPr>
          <p:spPr>
            <a:xfrm>
              <a:off x="2463111" y="916587"/>
              <a:ext cx="4497859" cy="16127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731" name="Straight Connector 30730"/>
            <p:cNvCxnSpPr/>
            <p:nvPr/>
          </p:nvCxnSpPr>
          <p:spPr>
            <a:xfrm>
              <a:off x="2463111" y="1732487"/>
              <a:ext cx="0" cy="417470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960970" y="1734563"/>
              <a:ext cx="0" cy="417470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Isosceles Triangle 8"/>
          <p:cNvSpPr/>
          <p:nvPr/>
        </p:nvSpPr>
        <p:spPr>
          <a:xfrm rot="10800000">
            <a:off x="3328277" y="1493449"/>
            <a:ext cx="1067572" cy="534589"/>
          </a:xfrm>
          <a:prstGeom prst="triangle">
            <a:avLst>
              <a:gd name="adj" fmla="val 53393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15" name="Rectangle 14"/>
          <p:cNvSpPr/>
          <p:nvPr/>
        </p:nvSpPr>
        <p:spPr>
          <a:xfrm>
            <a:off x="3474457" y="1484132"/>
            <a:ext cx="7248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Technology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7" name="Diamond 16"/>
          <p:cNvSpPr/>
          <p:nvPr/>
        </p:nvSpPr>
        <p:spPr>
          <a:xfrm>
            <a:off x="4824601" y="1249452"/>
            <a:ext cx="1017872" cy="908866"/>
          </a:xfrm>
          <a:prstGeom prst="diamond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17595756">
            <a:off x="4391853" y="1074272"/>
            <a:ext cx="724463" cy="1128842"/>
          </a:xfrm>
          <a:prstGeom prst="arc">
            <a:avLst>
              <a:gd name="adj1" fmla="val 16200000"/>
              <a:gd name="adj2" fmla="val 1442117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rc 33"/>
          <p:cNvSpPr/>
          <p:nvPr/>
        </p:nvSpPr>
        <p:spPr>
          <a:xfrm rot="18322571" flipH="1" flipV="1">
            <a:off x="3385943" y="1610731"/>
            <a:ext cx="656322" cy="919809"/>
          </a:xfrm>
          <a:prstGeom prst="arc">
            <a:avLst>
              <a:gd name="adj1" fmla="val 17625080"/>
              <a:gd name="adj2" fmla="val 5901859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c 35"/>
          <p:cNvSpPr/>
          <p:nvPr/>
        </p:nvSpPr>
        <p:spPr>
          <a:xfrm rot="3554283" flipV="1">
            <a:off x="4999984" y="1793112"/>
            <a:ext cx="584266" cy="740364"/>
          </a:xfrm>
          <a:prstGeom prst="arc">
            <a:avLst>
              <a:gd name="adj1" fmla="val 19018865"/>
              <a:gd name="adj2" fmla="val 5368340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43808" y="1507499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production</a:t>
            </a:r>
            <a:br>
              <a:rPr lang="en-GB" sz="900" dirty="0" smtClean="0">
                <a:solidFill>
                  <a:schemeClr val="bg1"/>
                </a:solidFill>
              </a:rPr>
            </a:br>
            <a:r>
              <a:rPr lang="en-GB" sz="900" dirty="0" smtClean="0">
                <a:solidFill>
                  <a:schemeClr val="bg1"/>
                </a:solidFill>
              </a:rPr>
              <a:t>organisation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19154" y="2423694"/>
            <a:ext cx="3169231" cy="5893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891783"/>
              </a:avLst>
            </a:prstTxWarp>
            <a:spAutoFit/>
          </a:bodyPr>
          <a:lstStyle/>
          <a:p>
            <a:pPr algn="ctr"/>
            <a:r>
              <a:rPr lang="en-US" sz="2000" dirty="0" smtClean="0">
                <a:ln w="0"/>
                <a:solidFill>
                  <a:schemeClr val="bg1"/>
                </a:solidFill>
              </a:rPr>
              <a:t>Work division</a:t>
            </a:r>
            <a:endParaRPr lang="en-US" sz="2000" b="0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87263" y="2152300"/>
            <a:ext cx="891576" cy="422396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Work</a:t>
            </a:r>
            <a:br>
              <a:rPr lang="en-GB" sz="900" dirty="0" smtClean="0">
                <a:solidFill>
                  <a:schemeClr val="bg1"/>
                </a:solidFill>
              </a:rPr>
            </a:br>
            <a:r>
              <a:rPr lang="en-GB" sz="900" dirty="0" smtClean="0">
                <a:solidFill>
                  <a:schemeClr val="bg1"/>
                </a:solidFill>
              </a:rPr>
              <a:t>organisation</a:t>
            </a:r>
            <a:endParaRPr lang="en-GB" sz="900" dirty="0">
              <a:solidFill>
                <a:schemeClr val="bg1"/>
              </a:solidFill>
            </a:endParaRPr>
          </a:p>
        </p:txBody>
      </p:sp>
      <p:grpSp>
        <p:nvGrpSpPr>
          <p:cNvPr id="30729" name="Group 30728"/>
          <p:cNvGrpSpPr/>
          <p:nvPr/>
        </p:nvGrpSpPr>
        <p:grpSpPr>
          <a:xfrm>
            <a:off x="2355080" y="4208194"/>
            <a:ext cx="4499619" cy="2066825"/>
            <a:chOff x="2463111" y="3883755"/>
            <a:chExt cx="4499619" cy="2066825"/>
          </a:xfrm>
        </p:grpSpPr>
        <p:grpSp>
          <p:nvGrpSpPr>
            <p:cNvPr id="30727" name="Group 30726"/>
            <p:cNvGrpSpPr/>
            <p:nvPr/>
          </p:nvGrpSpPr>
          <p:grpSpPr>
            <a:xfrm>
              <a:off x="2463111" y="3883755"/>
              <a:ext cx="4497860" cy="2066825"/>
              <a:chOff x="2463111" y="3883755"/>
              <a:chExt cx="4497860" cy="2066825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463111" y="4540966"/>
                <a:ext cx="4497859" cy="1409614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63112" y="4664016"/>
                <a:ext cx="4497859" cy="60583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463112" y="3883755"/>
                <a:ext cx="4497859" cy="161274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0725" name="Straight Connector 30724"/>
              <p:cNvCxnSpPr>
                <a:stCxn id="14" idx="2"/>
                <a:endCxn id="12" idx="2"/>
              </p:cNvCxnSpPr>
              <p:nvPr/>
            </p:nvCxnSpPr>
            <p:spPr>
              <a:xfrm flipH="1">
                <a:off x="2463111" y="4690129"/>
                <a:ext cx="1" cy="555644"/>
              </a:xfrm>
              <a:prstGeom prst="line">
                <a:avLst/>
              </a:prstGeom>
              <a:ln w="95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/>
            <p:cNvCxnSpPr/>
            <p:nvPr/>
          </p:nvCxnSpPr>
          <p:spPr>
            <a:xfrm flipH="1">
              <a:off x="6962729" y="4686021"/>
              <a:ext cx="1" cy="583833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2294462" y="4510462"/>
            <a:ext cx="4619092" cy="155894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062621"/>
              </a:avLst>
            </a:prstTxWarp>
            <a:spAutoFit/>
          </a:bodyPr>
          <a:lstStyle/>
          <a:p>
            <a:pPr algn="ctr"/>
            <a:r>
              <a:rPr lang="en-US" sz="2000" dirty="0" smtClean="0">
                <a:ln w="0"/>
                <a:solidFill>
                  <a:schemeClr val="bg1"/>
                </a:solidFill>
              </a:rPr>
              <a:t>Employment Relationship</a:t>
            </a:r>
            <a:endParaRPr lang="en-US" sz="2000" b="0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39" name="Arc 38"/>
          <p:cNvSpPr/>
          <p:nvPr/>
        </p:nvSpPr>
        <p:spPr>
          <a:xfrm rot="17024952">
            <a:off x="4381250" y="4239346"/>
            <a:ext cx="724463" cy="1251127"/>
          </a:xfrm>
          <a:prstGeom prst="arc">
            <a:avLst>
              <a:gd name="adj1" fmla="val 17128705"/>
              <a:gd name="adj2" fmla="val 1442117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c 39"/>
          <p:cNvSpPr/>
          <p:nvPr/>
        </p:nvSpPr>
        <p:spPr>
          <a:xfrm rot="18322571" flipH="1" flipV="1">
            <a:off x="3234613" y="4762542"/>
            <a:ext cx="656322" cy="919809"/>
          </a:xfrm>
          <a:prstGeom prst="arc">
            <a:avLst>
              <a:gd name="adj1" fmla="val 17625080"/>
              <a:gd name="adj2" fmla="val 5901859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rc 40"/>
          <p:cNvSpPr/>
          <p:nvPr/>
        </p:nvSpPr>
        <p:spPr>
          <a:xfrm rot="3554283" flipV="1">
            <a:off x="5166304" y="4873527"/>
            <a:ext cx="584266" cy="740364"/>
          </a:xfrm>
          <a:prstGeom prst="arc">
            <a:avLst>
              <a:gd name="adj1" fmla="val 19018865"/>
              <a:gd name="adj2" fmla="val 5368340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Diamond 42"/>
          <p:cNvSpPr/>
          <p:nvPr/>
        </p:nvSpPr>
        <p:spPr>
          <a:xfrm>
            <a:off x="4990921" y="4418183"/>
            <a:ext cx="921057" cy="822417"/>
          </a:xfrm>
          <a:prstGeom prst="diamond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121546" y="4723466"/>
            <a:ext cx="6783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Discipline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3309346" y="4436059"/>
            <a:ext cx="757594" cy="653098"/>
          </a:xfrm>
          <a:prstGeom prst="hexagon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3373764" y="4642274"/>
            <a:ext cx="6575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Allocation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30720" name="Right Triangle 30719"/>
          <p:cNvSpPr/>
          <p:nvPr/>
        </p:nvSpPr>
        <p:spPr>
          <a:xfrm rot="8100000">
            <a:off x="4220754" y="5228805"/>
            <a:ext cx="823756" cy="824882"/>
          </a:xfrm>
          <a:prstGeom prst="rtTriangl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30721" name="Rectangle 30720"/>
          <p:cNvSpPr/>
          <p:nvPr/>
        </p:nvSpPr>
        <p:spPr>
          <a:xfrm>
            <a:off x="4017776" y="5292205"/>
            <a:ext cx="12297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Industrial Relations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87" name="Titel 1"/>
          <p:cNvSpPr txBox="1">
            <a:spLocks/>
          </p:cNvSpPr>
          <p:nvPr/>
        </p:nvSpPr>
        <p:spPr bwMode="auto">
          <a:xfrm>
            <a:off x="539750" y="179388"/>
            <a:ext cx="8334375" cy="72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/>
            <a:r>
              <a:rPr lang="fr-BE" sz="2400" dirty="0" smtClean="0"/>
              <a:t>MST perspective on organisations </a:t>
            </a:r>
          </a:p>
          <a:p>
            <a:pPr marL="285750" indent="-285750"/>
            <a:r>
              <a:rPr lang="fr-BE" sz="2400" dirty="0" smtClean="0"/>
              <a:t>&amp; their environment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97946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271272" y="332656"/>
            <a:ext cx="8601456" cy="5638800"/>
            <a:chOff x="271272" y="332656"/>
            <a:chExt cx="8601456" cy="5638800"/>
          </a:xfrm>
        </p:grpSpPr>
        <p:pic>
          <p:nvPicPr>
            <p:cNvPr id="3" name="Afbeelding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72" y="332656"/>
              <a:ext cx="8601456" cy="5638800"/>
            </a:xfrm>
            <a:prstGeom prst="rect">
              <a:avLst/>
            </a:prstGeom>
          </p:spPr>
        </p:pic>
        <p:sp>
          <p:nvSpPr>
            <p:cNvPr id="4" name="Tekstvak 3"/>
            <p:cNvSpPr txBox="1"/>
            <p:nvPr/>
          </p:nvSpPr>
          <p:spPr>
            <a:xfrm>
              <a:off x="3710444" y="533516"/>
              <a:ext cx="1195968" cy="661720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144000" rIns="144000" rtlCol="0">
              <a:spAutoFit/>
            </a:bodyPr>
            <a:lstStyle/>
            <a:p>
              <a:r>
                <a:rPr lang="nl-BE" sz="1050" dirty="0" smtClean="0"/>
                <a:t>PRODUCTION</a:t>
              </a:r>
            </a:p>
            <a:p>
              <a:r>
                <a:rPr lang="nl-BE" sz="1050" dirty="0"/>
                <a:t> </a:t>
              </a:r>
              <a:r>
                <a:rPr lang="nl-BE" sz="1050" dirty="0" smtClean="0"/>
                <a:t>        OR</a:t>
              </a:r>
            </a:p>
            <a:p>
              <a:r>
                <a:rPr lang="nl-BE" sz="1050" dirty="0"/>
                <a:t> </a:t>
              </a:r>
              <a:r>
                <a:rPr lang="nl-BE" sz="1050" dirty="0" smtClean="0"/>
                <a:t>      </a:t>
              </a:r>
              <a:r>
                <a:rPr lang="nl-BE" sz="1600" dirty="0" smtClean="0"/>
                <a:t> €/$</a:t>
              </a:r>
              <a:endParaRPr lang="nl-BE" sz="1600" dirty="0"/>
            </a:p>
          </p:txBody>
        </p:sp>
        <p:sp>
          <p:nvSpPr>
            <p:cNvPr id="7" name="Tekstvak 6"/>
            <p:cNvSpPr txBox="1"/>
            <p:nvPr/>
          </p:nvSpPr>
          <p:spPr>
            <a:xfrm rot="16200000">
              <a:off x="5620168" y="1099754"/>
              <a:ext cx="1268796" cy="161583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324000" tIns="0" rIns="252000" bIns="0" rtlCol="0">
              <a:spAutoFit/>
            </a:bodyPr>
            <a:lstStyle/>
            <a:p>
              <a:r>
                <a:rPr lang="nl-BE" sz="1050" dirty="0" smtClean="0"/>
                <a:t>SUPPORT</a:t>
              </a:r>
              <a:endParaRPr lang="nl-BE" sz="1050" dirty="0"/>
            </a:p>
          </p:txBody>
        </p:sp>
        <p:sp>
          <p:nvSpPr>
            <p:cNvPr id="8" name="Tekstvak 7"/>
            <p:cNvSpPr txBox="1"/>
            <p:nvPr/>
          </p:nvSpPr>
          <p:spPr>
            <a:xfrm rot="16200000">
              <a:off x="5251998" y="1093894"/>
              <a:ext cx="1255820" cy="161583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144000" tIns="0" rIns="144000" bIns="0" rtlCol="0">
              <a:spAutoFit/>
            </a:bodyPr>
            <a:lstStyle/>
            <a:p>
              <a:r>
                <a:rPr lang="nl-BE" sz="1050" dirty="0" smtClean="0"/>
                <a:t>PREPARATION</a:t>
              </a:r>
              <a:endParaRPr lang="nl-BE" sz="1050" dirty="0"/>
            </a:p>
          </p:txBody>
        </p:sp>
        <p:sp>
          <p:nvSpPr>
            <p:cNvPr id="9" name="Tekstvak 8"/>
            <p:cNvSpPr txBox="1"/>
            <p:nvPr/>
          </p:nvSpPr>
          <p:spPr>
            <a:xfrm rot="16200000">
              <a:off x="6025232" y="1098096"/>
              <a:ext cx="1276811" cy="161583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324000" tIns="0" rIns="288000" bIns="0" rtlCol="0">
              <a:spAutoFit/>
            </a:bodyPr>
            <a:lstStyle/>
            <a:p>
              <a:r>
                <a:rPr lang="nl-BE" sz="1050" dirty="0" smtClean="0"/>
                <a:t>CONTROL</a:t>
              </a:r>
              <a:endParaRPr lang="nl-BE" sz="1050" dirty="0"/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5529923" y="2721749"/>
              <a:ext cx="1454744" cy="395869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288000" tIns="36000" rIns="288000" bIns="36000" rtlCol="0">
              <a:spAutoFit/>
            </a:bodyPr>
            <a:lstStyle/>
            <a:p>
              <a:r>
                <a:rPr lang="nl-BE" sz="1050" dirty="0" smtClean="0"/>
                <a:t>STRATEGIC</a:t>
              </a:r>
            </a:p>
            <a:p>
              <a:r>
                <a:rPr lang="nl-BE" sz="1050" dirty="0" smtClean="0"/>
                <a:t>INNOVATION</a:t>
              </a:r>
              <a:endParaRPr lang="nl-BE" sz="1050" dirty="0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5529923" y="3653892"/>
              <a:ext cx="1438096" cy="395869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216000" tIns="36000" rIns="216000" bIns="36000" rtlCol="0">
              <a:spAutoFit/>
            </a:bodyPr>
            <a:lstStyle/>
            <a:p>
              <a:r>
                <a:rPr lang="nl-BE" sz="1050" dirty="0" smtClean="0"/>
                <a:t>STRUCTURAL </a:t>
              </a:r>
            </a:p>
            <a:p>
              <a:r>
                <a:rPr lang="nl-BE" sz="1050" dirty="0" smtClean="0"/>
                <a:t>IMPROVEMENT</a:t>
              </a:r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5552365" y="4586035"/>
              <a:ext cx="1393212" cy="395869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216000" tIns="36000" rIns="216000" bIns="36000" rtlCol="0">
              <a:spAutoFit/>
            </a:bodyPr>
            <a:lstStyle/>
            <a:p>
              <a:r>
                <a:rPr lang="nl-BE" sz="1050" dirty="0" smtClean="0"/>
                <a:t>OPERATIONAL</a:t>
              </a:r>
            </a:p>
            <a:p>
              <a:r>
                <a:rPr lang="nl-BE" sz="1050" dirty="0" smtClean="0"/>
                <a:t>CONTROL</a:t>
              </a:r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3589702" y="4424452"/>
              <a:ext cx="1445442" cy="719034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72000" tIns="36000" rIns="72000" bIns="36000" rtlCol="0">
              <a:spAutoFit/>
            </a:bodyPr>
            <a:lstStyle/>
            <a:p>
              <a:r>
                <a:rPr lang="nl-BE" sz="1050" dirty="0" smtClean="0"/>
                <a:t>GROUPING OF </a:t>
              </a:r>
              <a:br>
                <a:rPr lang="nl-BE" sz="1050" dirty="0" smtClean="0"/>
              </a:br>
              <a:r>
                <a:rPr lang="nl-BE" sz="1050" dirty="0" smtClean="0"/>
                <a:t>TASKS AND </a:t>
              </a:r>
            </a:p>
            <a:p>
              <a:r>
                <a:rPr lang="nl-BE" sz="1050" dirty="0" smtClean="0"/>
                <a:t>FUNCTIONS WITHIN</a:t>
              </a:r>
            </a:p>
            <a:p>
              <a:r>
                <a:rPr lang="nl-BE" sz="1050" dirty="0" smtClean="0"/>
                <a:t>THE TEAM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3589702" y="3668769"/>
              <a:ext cx="1437995" cy="395869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108000" tIns="36000" rIns="108000" bIns="36000" rtlCol="0">
              <a:spAutoFit/>
            </a:bodyPr>
            <a:lstStyle/>
            <a:p>
              <a:r>
                <a:rPr lang="nl-BE" sz="1050" dirty="0" smtClean="0"/>
                <a:t>PARALLELISATION</a:t>
              </a:r>
            </a:p>
            <a:p>
              <a:r>
                <a:rPr lang="nl-BE" sz="1050" dirty="0" smtClean="0"/>
                <a:t>&amp; SEGMENTATION</a:t>
              </a:r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3589601" y="2594605"/>
              <a:ext cx="1446477" cy="55745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nl-BE" sz="1050" dirty="0" smtClean="0"/>
                <a:t>PARALLELISATION</a:t>
              </a:r>
            </a:p>
            <a:p>
              <a:r>
                <a:rPr lang="nl-BE" sz="1050" dirty="0" smtClean="0"/>
                <a:t>&amp; HOMOGENISATION</a:t>
              </a:r>
            </a:p>
            <a:p>
              <a:r>
                <a:rPr lang="nl-BE" sz="1050" dirty="0" smtClean="0"/>
                <a:t>OF ORDER FLOWS</a:t>
              </a:r>
            </a:p>
          </p:txBody>
        </p:sp>
        <p:sp>
          <p:nvSpPr>
            <p:cNvPr id="16" name="Tekstvak 15"/>
            <p:cNvSpPr txBox="1"/>
            <p:nvPr/>
          </p:nvSpPr>
          <p:spPr>
            <a:xfrm rot="16200000">
              <a:off x="6101158" y="3090703"/>
              <a:ext cx="3005769" cy="313350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720000" tIns="0" rIns="720000" bIns="36000" rtlCol="0">
              <a:spAutoFit/>
            </a:bodyPr>
            <a:lstStyle/>
            <a:p>
              <a:r>
                <a:rPr lang="nl-BE" dirty="0" smtClean="0"/>
                <a:t>System Design</a:t>
              </a:r>
            </a:p>
          </p:txBody>
        </p:sp>
        <p:sp>
          <p:nvSpPr>
            <p:cNvPr id="18" name="Tekstvak 17"/>
            <p:cNvSpPr txBox="1"/>
            <p:nvPr/>
          </p:nvSpPr>
          <p:spPr>
            <a:xfrm rot="16200000">
              <a:off x="-824929" y="3118530"/>
              <a:ext cx="4845974" cy="313350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576000" tIns="0" rIns="576000" bIns="36000" rtlCol="0">
              <a:spAutoFit/>
            </a:bodyPr>
            <a:lstStyle/>
            <a:p>
              <a:r>
                <a:rPr lang="nl-BE" dirty="0" smtClean="0"/>
                <a:t>Process Mapping = boundaries N+1</a:t>
              </a:r>
            </a:p>
          </p:txBody>
        </p:sp>
        <p:sp>
          <p:nvSpPr>
            <p:cNvPr id="19" name="Tekstvak 18"/>
            <p:cNvSpPr txBox="1"/>
            <p:nvPr/>
          </p:nvSpPr>
          <p:spPr>
            <a:xfrm rot="16200000">
              <a:off x="-1859035" y="2994547"/>
              <a:ext cx="5204638" cy="282573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lIns="0" tIns="0" rIns="0" bIns="36000" rtlCol="0">
              <a:spAutoFit/>
            </a:bodyPr>
            <a:lstStyle/>
            <a:p>
              <a:r>
                <a:rPr lang="nl-BE" sz="1600" dirty="0" smtClean="0"/>
                <a:t>Mission, Vision,Strategy, Performance requirements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9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353060" y="2453281"/>
            <a:ext cx="4499640" cy="2509681"/>
          </a:xfrm>
          <a:prstGeom prst="rect">
            <a:avLst/>
          </a:prstGeom>
          <a:solidFill>
            <a:schemeClr val="bg1">
              <a:lumMod val="75000"/>
              <a:alpha val="3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/>
          <p:cNvCxnSpPr/>
          <p:nvPr/>
        </p:nvCxnSpPr>
        <p:spPr>
          <a:xfrm>
            <a:off x="2354841" y="2194393"/>
            <a:ext cx="0" cy="30099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52700" y="2310279"/>
            <a:ext cx="0" cy="30099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Rectangle 6"/>
          <p:cNvSpPr txBox="1">
            <a:spLocks noGrp="1" noChangeArrowheads="1"/>
          </p:cNvSpPr>
          <p:nvPr/>
        </p:nvSpPr>
        <p:spPr bwMode="auto">
          <a:xfrm>
            <a:off x="0" y="6534150"/>
            <a:ext cx="3952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06361C-2895-48C0-9F45-ED5E50165802}" type="slidenum">
              <a:rPr lang="en-GB" sz="1200">
                <a:solidFill>
                  <a:schemeClr val="bg1"/>
                </a:solidFill>
                <a:latin typeface="Tahoma" panose="020B0604030504040204" pitchFamily="34" charset="0"/>
              </a:rPr>
              <a:pPr/>
              <a:t>27</a:t>
            </a:fld>
            <a:endParaRPr lang="en-GB" sz="12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724378" y="3470108"/>
            <a:ext cx="1899136" cy="427766"/>
            <a:chOff x="3191360" y="3080348"/>
            <a:chExt cx="3129093" cy="704806"/>
          </a:xfrm>
        </p:grpSpPr>
        <p:grpSp>
          <p:nvGrpSpPr>
            <p:cNvPr id="98" name="Group 97"/>
            <p:cNvGrpSpPr/>
            <p:nvPr/>
          </p:nvGrpSpPr>
          <p:grpSpPr>
            <a:xfrm>
              <a:off x="3191360" y="3080348"/>
              <a:ext cx="165950" cy="704806"/>
              <a:chOff x="6282682" y="2861608"/>
              <a:chExt cx="165950" cy="704806"/>
            </a:xfrm>
          </p:grpSpPr>
          <p:sp>
            <p:nvSpPr>
              <p:cNvPr id="99" name="Oval 98"/>
              <p:cNvSpPr/>
              <p:nvPr/>
            </p:nvSpPr>
            <p:spPr>
              <a:xfrm flipH="1">
                <a:off x="6282682" y="2861608"/>
                <a:ext cx="165950" cy="1659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Oval 99"/>
              <p:cNvSpPr/>
              <p:nvPr/>
            </p:nvSpPr>
            <p:spPr>
              <a:xfrm flipH="1">
                <a:off x="6282682" y="3400464"/>
                <a:ext cx="165950" cy="1659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>
              <a:xfrm>
                <a:off x="6365657" y="3032971"/>
                <a:ext cx="0" cy="3629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/>
            <p:cNvGrpSpPr/>
            <p:nvPr/>
          </p:nvGrpSpPr>
          <p:grpSpPr>
            <a:xfrm>
              <a:off x="3685217" y="3080348"/>
              <a:ext cx="165950" cy="704806"/>
              <a:chOff x="6586400" y="2861608"/>
              <a:chExt cx="165950" cy="704806"/>
            </a:xfrm>
          </p:grpSpPr>
          <p:sp>
            <p:nvSpPr>
              <p:cNvPr id="103" name="Oval 102"/>
              <p:cNvSpPr/>
              <p:nvPr/>
            </p:nvSpPr>
            <p:spPr>
              <a:xfrm flipH="1">
                <a:off x="6586400" y="2861608"/>
                <a:ext cx="165950" cy="1659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Oval 103"/>
              <p:cNvSpPr/>
              <p:nvPr/>
            </p:nvSpPr>
            <p:spPr>
              <a:xfrm flipH="1">
                <a:off x="6586400" y="3400464"/>
                <a:ext cx="165950" cy="1659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5" name="Straight Arrow Connector 104"/>
              <p:cNvCxnSpPr/>
              <p:nvPr/>
            </p:nvCxnSpPr>
            <p:spPr>
              <a:xfrm>
                <a:off x="6669375" y="3032971"/>
                <a:ext cx="0" cy="3629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05"/>
            <p:cNvGrpSpPr/>
            <p:nvPr/>
          </p:nvGrpSpPr>
          <p:grpSpPr>
            <a:xfrm>
              <a:off x="4179074" y="3080348"/>
              <a:ext cx="165950" cy="704806"/>
              <a:chOff x="6890118" y="2861608"/>
              <a:chExt cx="165950" cy="704806"/>
            </a:xfrm>
          </p:grpSpPr>
          <p:sp>
            <p:nvSpPr>
              <p:cNvPr id="107" name="Oval 106"/>
              <p:cNvSpPr/>
              <p:nvPr/>
            </p:nvSpPr>
            <p:spPr>
              <a:xfrm flipH="1">
                <a:off x="6890118" y="2861608"/>
                <a:ext cx="165950" cy="1659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Oval 107"/>
              <p:cNvSpPr/>
              <p:nvPr/>
            </p:nvSpPr>
            <p:spPr>
              <a:xfrm flipH="1">
                <a:off x="6890118" y="3400464"/>
                <a:ext cx="165950" cy="1659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9" name="Straight Arrow Connector 108"/>
              <p:cNvCxnSpPr/>
              <p:nvPr/>
            </p:nvCxnSpPr>
            <p:spPr>
              <a:xfrm>
                <a:off x="6973093" y="3032971"/>
                <a:ext cx="0" cy="3629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 109"/>
            <p:cNvGrpSpPr/>
            <p:nvPr/>
          </p:nvGrpSpPr>
          <p:grpSpPr>
            <a:xfrm>
              <a:off x="4672931" y="3080348"/>
              <a:ext cx="165950" cy="704806"/>
              <a:chOff x="7193836" y="2861608"/>
              <a:chExt cx="165950" cy="704806"/>
            </a:xfrm>
          </p:grpSpPr>
          <p:sp>
            <p:nvSpPr>
              <p:cNvPr id="111" name="Oval 110"/>
              <p:cNvSpPr/>
              <p:nvPr/>
            </p:nvSpPr>
            <p:spPr>
              <a:xfrm flipH="1">
                <a:off x="7193836" y="2861608"/>
                <a:ext cx="165950" cy="1659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" name="Oval 111"/>
              <p:cNvSpPr/>
              <p:nvPr/>
            </p:nvSpPr>
            <p:spPr>
              <a:xfrm flipH="1">
                <a:off x="7193836" y="3400464"/>
                <a:ext cx="165950" cy="1659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3" name="Straight Arrow Connector 112"/>
              <p:cNvCxnSpPr/>
              <p:nvPr/>
            </p:nvCxnSpPr>
            <p:spPr>
              <a:xfrm>
                <a:off x="7276811" y="3032971"/>
                <a:ext cx="0" cy="3629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/>
          </p:nvGrpSpPr>
          <p:grpSpPr>
            <a:xfrm>
              <a:off x="5166788" y="3080348"/>
              <a:ext cx="165950" cy="704806"/>
              <a:chOff x="7497554" y="2861608"/>
              <a:chExt cx="165950" cy="704806"/>
            </a:xfrm>
          </p:grpSpPr>
          <p:sp>
            <p:nvSpPr>
              <p:cNvPr id="115" name="Oval 114"/>
              <p:cNvSpPr/>
              <p:nvPr/>
            </p:nvSpPr>
            <p:spPr>
              <a:xfrm flipH="1">
                <a:off x="7497554" y="2861608"/>
                <a:ext cx="165950" cy="1659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Oval 115"/>
              <p:cNvSpPr/>
              <p:nvPr/>
            </p:nvSpPr>
            <p:spPr>
              <a:xfrm flipH="1">
                <a:off x="7497554" y="3400464"/>
                <a:ext cx="165950" cy="1659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7" name="Straight Arrow Connector 116"/>
              <p:cNvCxnSpPr/>
              <p:nvPr/>
            </p:nvCxnSpPr>
            <p:spPr>
              <a:xfrm>
                <a:off x="7580529" y="3032971"/>
                <a:ext cx="0" cy="3629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/>
            <p:cNvGrpSpPr/>
            <p:nvPr/>
          </p:nvGrpSpPr>
          <p:grpSpPr>
            <a:xfrm>
              <a:off x="5660645" y="3080348"/>
              <a:ext cx="165950" cy="704806"/>
              <a:chOff x="7801272" y="2861608"/>
              <a:chExt cx="165950" cy="704806"/>
            </a:xfrm>
          </p:grpSpPr>
          <p:sp>
            <p:nvSpPr>
              <p:cNvPr id="119" name="Oval 118"/>
              <p:cNvSpPr/>
              <p:nvPr/>
            </p:nvSpPr>
            <p:spPr>
              <a:xfrm flipH="1">
                <a:off x="7801272" y="2861608"/>
                <a:ext cx="165950" cy="1659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Oval 119"/>
              <p:cNvSpPr/>
              <p:nvPr/>
            </p:nvSpPr>
            <p:spPr>
              <a:xfrm flipH="1">
                <a:off x="7801272" y="3400464"/>
                <a:ext cx="165950" cy="1659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1" name="Straight Arrow Connector 120"/>
              <p:cNvCxnSpPr/>
              <p:nvPr/>
            </p:nvCxnSpPr>
            <p:spPr>
              <a:xfrm>
                <a:off x="7884247" y="3032971"/>
                <a:ext cx="0" cy="3629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/>
            <p:cNvGrpSpPr/>
            <p:nvPr/>
          </p:nvGrpSpPr>
          <p:grpSpPr>
            <a:xfrm>
              <a:off x="6154503" y="3080348"/>
              <a:ext cx="165950" cy="704806"/>
              <a:chOff x="8104992" y="2861608"/>
              <a:chExt cx="165950" cy="704806"/>
            </a:xfrm>
          </p:grpSpPr>
          <p:sp>
            <p:nvSpPr>
              <p:cNvPr id="123" name="Oval 122"/>
              <p:cNvSpPr/>
              <p:nvPr/>
            </p:nvSpPr>
            <p:spPr>
              <a:xfrm flipH="1">
                <a:off x="8104992" y="2861608"/>
                <a:ext cx="165950" cy="1659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Oval 123"/>
              <p:cNvSpPr/>
              <p:nvPr/>
            </p:nvSpPr>
            <p:spPr>
              <a:xfrm flipH="1">
                <a:off x="8104992" y="3400464"/>
                <a:ext cx="165950" cy="1659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5" name="Straight Arrow Connector 124"/>
              <p:cNvCxnSpPr/>
              <p:nvPr/>
            </p:nvCxnSpPr>
            <p:spPr>
              <a:xfrm>
                <a:off x="8187967" y="3032971"/>
                <a:ext cx="0" cy="3629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25"/>
            <p:cNvGrpSpPr/>
            <p:nvPr/>
          </p:nvGrpSpPr>
          <p:grpSpPr>
            <a:xfrm rot="-180000">
              <a:off x="3366490" y="3321590"/>
              <a:ext cx="285750" cy="285750"/>
              <a:chOff x="3173339" y="3443506"/>
              <a:chExt cx="285750" cy="285750"/>
            </a:xfrm>
          </p:grpSpPr>
          <p:cxnSp>
            <p:nvCxnSpPr>
              <p:cNvPr id="127" name="Straight Arrow Connector 126"/>
              <p:cNvCxnSpPr/>
              <p:nvPr/>
            </p:nvCxnSpPr>
            <p:spPr>
              <a:xfrm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 rot="5400000"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 128"/>
            <p:cNvGrpSpPr/>
            <p:nvPr/>
          </p:nvGrpSpPr>
          <p:grpSpPr>
            <a:xfrm rot="-180000">
              <a:off x="3862589" y="3321589"/>
              <a:ext cx="285750" cy="285750"/>
              <a:chOff x="3173339" y="3443506"/>
              <a:chExt cx="285750" cy="285750"/>
            </a:xfrm>
          </p:grpSpPr>
          <p:cxnSp>
            <p:nvCxnSpPr>
              <p:cNvPr id="130" name="Straight Arrow Connector 129"/>
              <p:cNvCxnSpPr/>
              <p:nvPr/>
            </p:nvCxnSpPr>
            <p:spPr>
              <a:xfrm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/>
              <p:nvPr/>
            </p:nvCxnSpPr>
            <p:spPr>
              <a:xfrm rot="5400000"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31"/>
            <p:cNvGrpSpPr/>
            <p:nvPr/>
          </p:nvGrpSpPr>
          <p:grpSpPr>
            <a:xfrm rot="-180000">
              <a:off x="4358688" y="3305086"/>
              <a:ext cx="285750" cy="285750"/>
              <a:chOff x="3173339" y="3443506"/>
              <a:chExt cx="285750" cy="285750"/>
            </a:xfrm>
          </p:grpSpPr>
          <p:cxnSp>
            <p:nvCxnSpPr>
              <p:cNvPr id="133" name="Straight Arrow Connector 132"/>
              <p:cNvCxnSpPr/>
              <p:nvPr/>
            </p:nvCxnSpPr>
            <p:spPr>
              <a:xfrm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/>
              <p:nvPr/>
            </p:nvCxnSpPr>
            <p:spPr>
              <a:xfrm rot="5400000"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" name="Group 134"/>
            <p:cNvGrpSpPr/>
            <p:nvPr/>
          </p:nvGrpSpPr>
          <p:grpSpPr>
            <a:xfrm rot="-180000">
              <a:off x="4854787" y="3295392"/>
              <a:ext cx="285750" cy="285750"/>
              <a:chOff x="3173339" y="3443506"/>
              <a:chExt cx="285750" cy="285750"/>
            </a:xfrm>
          </p:grpSpPr>
          <p:cxnSp>
            <p:nvCxnSpPr>
              <p:cNvPr id="136" name="Straight Arrow Connector 135"/>
              <p:cNvCxnSpPr/>
              <p:nvPr/>
            </p:nvCxnSpPr>
            <p:spPr>
              <a:xfrm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/>
              <p:cNvCxnSpPr/>
              <p:nvPr/>
            </p:nvCxnSpPr>
            <p:spPr>
              <a:xfrm rot="5400000"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37"/>
            <p:cNvGrpSpPr/>
            <p:nvPr/>
          </p:nvGrpSpPr>
          <p:grpSpPr>
            <a:xfrm rot="-180000">
              <a:off x="5350886" y="3297939"/>
              <a:ext cx="285750" cy="285750"/>
              <a:chOff x="3173339" y="3443506"/>
              <a:chExt cx="285750" cy="285750"/>
            </a:xfrm>
          </p:grpSpPr>
          <p:cxnSp>
            <p:nvCxnSpPr>
              <p:cNvPr id="139" name="Straight Arrow Connector 138"/>
              <p:cNvCxnSpPr/>
              <p:nvPr/>
            </p:nvCxnSpPr>
            <p:spPr>
              <a:xfrm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/>
              <p:cNvCxnSpPr/>
              <p:nvPr/>
            </p:nvCxnSpPr>
            <p:spPr>
              <a:xfrm rot="5400000"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/>
            <p:cNvGrpSpPr/>
            <p:nvPr/>
          </p:nvGrpSpPr>
          <p:grpSpPr>
            <a:xfrm rot="-180000">
              <a:off x="5846987" y="3304333"/>
              <a:ext cx="285750" cy="285750"/>
              <a:chOff x="3173339" y="3443506"/>
              <a:chExt cx="285750" cy="285750"/>
            </a:xfrm>
          </p:grpSpPr>
          <p:cxnSp>
            <p:nvCxnSpPr>
              <p:cNvPr id="142" name="Straight Arrow Connector 141"/>
              <p:cNvCxnSpPr/>
              <p:nvPr/>
            </p:nvCxnSpPr>
            <p:spPr>
              <a:xfrm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 rot="5400000">
                <a:off x="3187730" y="3443506"/>
                <a:ext cx="256968" cy="28575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4" name="TextBox 143"/>
          <p:cNvSpPr txBox="1"/>
          <p:nvPr/>
        </p:nvSpPr>
        <p:spPr>
          <a:xfrm>
            <a:off x="4042203" y="3223663"/>
            <a:ext cx="854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Workplaces</a:t>
            </a:r>
            <a:endParaRPr lang="en-GB" sz="1100" dirty="0"/>
          </a:p>
        </p:txBody>
      </p:sp>
      <p:sp>
        <p:nvSpPr>
          <p:cNvPr id="145" name="TextBox 144"/>
          <p:cNvSpPr txBox="1"/>
          <p:nvPr/>
        </p:nvSpPr>
        <p:spPr>
          <a:xfrm>
            <a:off x="3958846" y="3888736"/>
            <a:ext cx="14157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/>
              <a:t>M</a:t>
            </a:r>
            <a:r>
              <a:rPr lang="en-GB" sz="1100" dirty="0" err="1" smtClean="0"/>
              <a:t>embershiprelations</a:t>
            </a:r>
            <a:endParaRPr lang="en-GB" sz="1100" dirty="0"/>
          </a:p>
        </p:txBody>
      </p:sp>
      <p:grpSp>
        <p:nvGrpSpPr>
          <p:cNvPr id="30732" name="Group 30731"/>
          <p:cNvGrpSpPr/>
          <p:nvPr/>
        </p:nvGrpSpPr>
        <p:grpSpPr>
          <a:xfrm>
            <a:off x="2354841" y="1125589"/>
            <a:ext cx="4497860" cy="2079646"/>
            <a:chOff x="2463111" y="916587"/>
            <a:chExt cx="4497860" cy="2079646"/>
          </a:xfrm>
        </p:grpSpPr>
        <p:sp>
          <p:nvSpPr>
            <p:cNvPr id="11" name="Oval 10"/>
            <p:cNvSpPr/>
            <p:nvPr/>
          </p:nvSpPr>
          <p:spPr>
            <a:xfrm>
              <a:off x="2463111" y="1383485"/>
              <a:ext cx="4497859" cy="1612748"/>
            </a:xfrm>
            <a:prstGeom prst="ellips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463112" y="1715703"/>
              <a:ext cx="4497859" cy="4333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/>
            <p:cNvSpPr/>
            <p:nvPr/>
          </p:nvSpPr>
          <p:spPr>
            <a:xfrm>
              <a:off x="2463111" y="916587"/>
              <a:ext cx="4497859" cy="16127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731" name="Straight Connector 30730"/>
            <p:cNvCxnSpPr/>
            <p:nvPr/>
          </p:nvCxnSpPr>
          <p:spPr>
            <a:xfrm>
              <a:off x="2463111" y="1732487"/>
              <a:ext cx="0" cy="417470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960970" y="1734563"/>
              <a:ext cx="0" cy="417470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Isosceles Triangle 8"/>
          <p:cNvSpPr/>
          <p:nvPr/>
        </p:nvSpPr>
        <p:spPr>
          <a:xfrm rot="10800000">
            <a:off x="3328277" y="1493449"/>
            <a:ext cx="1067572" cy="534589"/>
          </a:xfrm>
          <a:prstGeom prst="triangle">
            <a:avLst>
              <a:gd name="adj" fmla="val 53393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15" name="Rectangle 14"/>
          <p:cNvSpPr/>
          <p:nvPr/>
        </p:nvSpPr>
        <p:spPr>
          <a:xfrm>
            <a:off x="3474457" y="1484132"/>
            <a:ext cx="7248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Technology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7" name="Diamond 16"/>
          <p:cNvSpPr/>
          <p:nvPr/>
        </p:nvSpPr>
        <p:spPr>
          <a:xfrm>
            <a:off x="4824601" y="1249452"/>
            <a:ext cx="1017872" cy="908866"/>
          </a:xfrm>
          <a:prstGeom prst="diamond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17595756">
            <a:off x="4391853" y="1074272"/>
            <a:ext cx="724463" cy="1128842"/>
          </a:xfrm>
          <a:prstGeom prst="arc">
            <a:avLst>
              <a:gd name="adj1" fmla="val 16200000"/>
              <a:gd name="adj2" fmla="val 1442117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rc 33"/>
          <p:cNvSpPr/>
          <p:nvPr/>
        </p:nvSpPr>
        <p:spPr>
          <a:xfrm rot="18322571" flipH="1" flipV="1">
            <a:off x="3385943" y="1610731"/>
            <a:ext cx="656322" cy="919809"/>
          </a:xfrm>
          <a:prstGeom prst="arc">
            <a:avLst>
              <a:gd name="adj1" fmla="val 17625080"/>
              <a:gd name="adj2" fmla="val 5901859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c 35"/>
          <p:cNvSpPr/>
          <p:nvPr/>
        </p:nvSpPr>
        <p:spPr>
          <a:xfrm rot="3554283" flipV="1">
            <a:off x="4999984" y="1793112"/>
            <a:ext cx="584266" cy="740364"/>
          </a:xfrm>
          <a:prstGeom prst="arc">
            <a:avLst>
              <a:gd name="adj1" fmla="val 19018865"/>
              <a:gd name="adj2" fmla="val 5368340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43808" y="1507499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production</a:t>
            </a:r>
            <a:br>
              <a:rPr lang="en-GB" sz="900" dirty="0" smtClean="0">
                <a:solidFill>
                  <a:schemeClr val="bg1"/>
                </a:solidFill>
              </a:rPr>
            </a:br>
            <a:r>
              <a:rPr lang="en-GB" sz="900" dirty="0" smtClean="0">
                <a:solidFill>
                  <a:schemeClr val="bg1"/>
                </a:solidFill>
              </a:rPr>
              <a:t>organisation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19154" y="2423694"/>
            <a:ext cx="3169231" cy="5893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891783"/>
              </a:avLst>
            </a:prstTxWarp>
            <a:spAutoFit/>
          </a:bodyPr>
          <a:lstStyle/>
          <a:p>
            <a:pPr algn="ctr"/>
            <a:r>
              <a:rPr lang="en-US" sz="2000" dirty="0" smtClean="0">
                <a:ln w="0"/>
                <a:solidFill>
                  <a:schemeClr val="bg1"/>
                </a:solidFill>
              </a:rPr>
              <a:t>Work division</a:t>
            </a:r>
            <a:endParaRPr lang="en-US" sz="2000" b="0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87263" y="2152300"/>
            <a:ext cx="891576" cy="422396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Work</a:t>
            </a:r>
            <a:br>
              <a:rPr lang="en-GB" sz="900" dirty="0" smtClean="0">
                <a:solidFill>
                  <a:schemeClr val="bg1"/>
                </a:solidFill>
              </a:rPr>
            </a:br>
            <a:r>
              <a:rPr lang="en-GB" sz="900" dirty="0" smtClean="0">
                <a:solidFill>
                  <a:schemeClr val="bg1"/>
                </a:solidFill>
              </a:rPr>
              <a:t>organisation</a:t>
            </a:r>
            <a:endParaRPr lang="en-GB" sz="900" dirty="0">
              <a:solidFill>
                <a:schemeClr val="bg1"/>
              </a:solidFill>
            </a:endParaRPr>
          </a:p>
        </p:txBody>
      </p:sp>
      <p:grpSp>
        <p:nvGrpSpPr>
          <p:cNvPr id="30729" name="Group 30728"/>
          <p:cNvGrpSpPr/>
          <p:nvPr/>
        </p:nvGrpSpPr>
        <p:grpSpPr>
          <a:xfrm>
            <a:off x="2355080" y="4208194"/>
            <a:ext cx="4499619" cy="2066825"/>
            <a:chOff x="2463111" y="3883755"/>
            <a:chExt cx="4499619" cy="2066825"/>
          </a:xfrm>
        </p:grpSpPr>
        <p:grpSp>
          <p:nvGrpSpPr>
            <p:cNvPr id="30727" name="Group 30726"/>
            <p:cNvGrpSpPr/>
            <p:nvPr/>
          </p:nvGrpSpPr>
          <p:grpSpPr>
            <a:xfrm>
              <a:off x="2463111" y="3883755"/>
              <a:ext cx="4497860" cy="2066825"/>
              <a:chOff x="2463111" y="3883755"/>
              <a:chExt cx="4497860" cy="2066825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463111" y="4540966"/>
                <a:ext cx="4497859" cy="1409614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63112" y="4664016"/>
                <a:ext cx="4497859" cy="60583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463112" y="3883755"/>
                <a:ext cx="4497859" cy="161274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0725" name="Straight Connector 30724"/>
              <p:cNvCxnSpPr>
                <a:stCxn id="14" idx="2"/>
                <a:endCxn id="12" idx="2"/>
              </p:cNvCxnSpPr>
              <p:nvPr/>
            </p:nvCxnSpPr>
            <p:spPr>
              <a:xfrm flipH="1">
                <a:off x="2463111" y="4690129"/>
                <a:ext cx="1" cy="555644"/>
              </a:xfrm>
              <a:prstGeom prst="line">
                <a:avLst/>
              </a:prstGeom>
              <a:ln w="95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/>
            <p:cNvCxnSpPr/>
            <p:nvPr/>
          </p:nvCxnSpPr>
          <p:spPr>
            <a:xfrm flipH="1">
              <a:off x="6962729" y="4686021"/>
              <a:ext cx="1" cy="583833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2294462" y="4510462"/>
            <a:ext cx="4619092" cy="155894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062621"/>
              </a:avLst>
            </a:prstTxWarp>
            <a:spAutoFit/>
          </a:bodyPr>
          <a:lstStyle/>
          <a:p>
            <a:pPr algn="ctr"/>
            <a:r>
              <a:rPr lang="en-US" sz="2000" dirty="0" smtClean="0">
                <a:ln w="0"/>
                <a:solidFill>
                  <a:schemeClr val="bg1"/>
                </a:solidFill>
              </a:rPr>
              <a:t>Employment Relationship</a:t>
            </a:r>
            <a:endParaRPr lang="en-US" sz="2000" b="0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39" name="Arc 38"/>
          <p:cNvSpPr/>
          <p:nvPr/>
        </p:nvSpPr>
        <p:spPr>
          <a:xfrm rot="17024952">
            <a:off x="4381250" y="4239346"/>
            <a:ext cx="724463" cy="1251127"/>
          </a:xfrm>
          <a:prstGeom prst="arc">
            <a:avLst>
              <a:gd name="adj1" fmla="val 17128705"/>
              <a:gd name="adj2" fmla="val 1442117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c 39"/>
          <p:cNvSpPr/>
          <p:nvPr/>
        </p:nvSpPr>
        <p:spPr>
          <a:xfrm rot="18322571" flipH="1" flipV="1">
            <a:off x="3234613" y="4762542"/>
            <a:ext cx="656322" cy="919809"/>
          </a:xfrm>
          <a:prstGeom prst="arc">
            <a:avLst>
              <a:gd name="adj1" fmla="val 17625080"/>
              <a:gd name="adj2" fmla="val 5901859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rc 40"/>
          <p:cNvSpPr/>
          <p:nvPr/>
        </p:nvSpPr>
        <p:spPr>
          <a:xfrm rot="3554283" flipV="1">
            <a:off x="5166304" y="4873527"/>
            <a:ext cx="584266" cy="740364"/>
          </a:xfrm>
          <a:prstGeom prst="arc">
            <a:avLst>
              <a:gd name="adj1" fmla="val 19018865"/>
              <a:gd name="adj2" fmla="val 5368340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Diamond 42"/>
          <p:cNvSpPr/>
          <p:nvPr/>
        </p:nvSpPr>
        <p:spPr>
          <a:xfrm>
            <a:off x="4990921" y="4418183"/>
            <a:ext cx="921057" cy="822417"/>
          </a:xfrm>
          <a:prstGeom prst="diamond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121546" y="4723466"/>
            <a:ext cx="6783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Discipline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3309346" y="4436059"/>
            <a:ext cx="757594" cy="653098"/>
          </a:xfrm>
          <a:prstGeom prst="hexagon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3373764" y="4642274"/>
            <a:ext cx="6575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Allocation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30720" name="Right Triangle 30719"/>
          <p:cNvSpPr/>
          <p:nvPr/>
        </p:nvSpPr>
        <p:spPr>
          <a:xfrm rot="8100000">
            <a:off x="4220754" y="5228805"/>
            <a:ext cx="823756" cy="824882"/>
          </a:xfrm>
          <a:prstGeom prst="rtTriangl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30721" name="Rectangle 30720"/>
          <p:cNvSpPr/>
          <p:nvPr/>
        </p:nvSpPr>
        <p:spPr>
          <a:xfrm>
            <a:off x="4017776" y="5292205"/>
            <a:ext cx="12297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Industrial Relations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87" name="Titel 1"/>
          <p:cNvSpPr txBox="1">
            <a:spLocks/>
          </p:cNvSpPr>
          <p:nvPr/>
        </p:nvSpPr>
        <p:spPr bwMode="auto">
          <a:xfrm>
            <a:off x="539750" y="179388"/>
            <a:ext cx="8334375" cy="72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/>
            <a:r>
              <a:rPr lang="fr-BE" sz="2400" dirty="0" smtClean="0"/>
              <a:t>MST perspective on organisations </a:t>
            </a:r>
          </a:p>
          <a:p>
            <a:pPr marL="285750" indent="-285750"/>
            <a:r>
              <a:rPr lang="fr-BE" sz="2400" dirty="0" smtClean="0"/>
              <a:t>&amp; their environment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4567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/>
        </p:nvGrpSpPr>
        <p:grpSpPr>
          <a:xfrm>
            <a:off x="0" y="466685"/>
            <a:ext cx="9144000" cy="5485997"/>
            <a:chOff x="-84840" y="279025"/>
            <a:chExt cx="9144000" cy="5485997"/>
          </a:xfrm>
        </p:grpSpPr>
        <p:grpSp>
          <p:nvGrpSpPr>
            <p:cNvPr id="9" name="Groep 8"/>
            <p:cNvGrpSpPr/>
            <p:nvPr/>
          </p:nvGrpSpPr>
          <p:grpSpPr>
            <a:xfrm>
              <a:off x="-84840" y="1105936"/>
              <a:ext cx="9144000" cy="4659086"/>
              <a:chOff x="0" y="1092200"/>
              <a:chExt cx="9144000" cy="4659086"/>
            </a:xfrm>
          </p:grpSpPr>
          <p:pic>
            <p:nvPicPr>
              <p:cNvPr id="15" name="Picture 12" descr="temple sketch full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092200"/>
                <a:ext cx="9144000" cy="4659086"/>
              </a:xfrm>
              <a:prstGeom prst="rect">
                <a:avLst/>
              </a:prstGeom>
            </p:spPr>
          </p:pic>
          <p:sp>
            <p:nvSpPr>
              <p:cNvPr id="16" name="Tekstvak 15"/>
              <p:cNvSpPr txBox="1"/>
              <p:nvPr/>
            </p:nvSpPr>
            <p:spPr>
              <a:xfrm rot="16200000">
                <a:off x="1880606" y="3919385"/>
                <a:ext cx="933269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BE" sz="1500" dirty="0" smtClean="0">
                    <a:solidFill>
                      <a:schemeClr val="accent6">
                        <a:lumMod val="50000"/>
                      </a:schemeClr>
                    </a:solidFill>
                    <a:latin typeface="Castellar" panose="020A0402060406010301" pitchFamily="18" charset="0"/>
                  </a:rPr>
                  <a:t>People</a:t>
                </a:r>
                <a:endParaRPr lang="nl-BE" sz="1500" dirty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endParaRPr>
              </a:p>
            </p:txBody>
          </p:sp>
          <p:sp>
            <p:nvSpPr>
              <p:cNvPr id="17" name="Tekstvak 16"/>
              <p:cNvSpPr txBox="1"/>
              <p:nvPr/>
            </p:nvSpPr>
            <p:spPr>
              <a:xfrm rot="16200000">
                <a:off x="3176075" y="3783794"/>
                <a:ext cx="1208830" cy="5943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08000" tIns="180000" rIns="108000" bIns="180000" rtlCol="0" anchor="ctr">
                <a:spAutoFit/>
              </a:bodyPr>
              <a:lstStyle/>
              <a:p>
                <a:r>
                  <a:rPr lang="nl-BE" sz="1500" dirty="0" smtClean="0">
                    <a:solidFill>
                      <a:schemeClr val="accent6">
                        <a:lumMod val="50000"/>
                      </a:schemeClr>
                    </a:solidFill>
                    <a:latin typeface="Castellar" panose="020A0402060406010301" pitchFamily="18" charset="0"/>
                  </a:rPr>
                  <a:t>Culture</a:t>
                </a:r>
              </a:p>
            </p:txBody>
          </p:sp>
          <p:sp>
            <p:nvSpPr>
              <p:cNvPr id="18" name="Tekstvak 17"/>
              <p:cNvSpPr txBox="1"/>
              <p:nvPr/>
            </p:nvSpPr>
            <p:spPr>
              <a:xfrm rot="16200000">
                <a:off x="4554004" y="3854372"/>
                <a:ext cx="1331061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rIns="36000" rtlCol="0">
                <a:spAutoFit/>
              </a:bodyPr>
              <a:lstStyle/>
              <a:p>
                <a:r>
                  <a:rPr lang="nl-BE" sz="1500" dirty="0" err="1" smtClean="0">
                    <a:solidFill>
                      <a:schemeClr val="accent6">
                        <a:lumMod val="50000"/>
                      </a:schemeClr>
                    </a:solidFill>
                    <a:latin typeface="Castellar" panose="020A0402060406010301" pitchFamily="18" charset="0"/>
                  </a:rPr>
                  <a:t>structure</a:t>
                </a:r>
                <a:endParaRPr lang="nl-BE" sz="1500" dirty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endParaRPr>
              </a:p>
            </p:txBody>
          </p:sp>
          <p:sp>
            <p:nvSpPr>
              <p:cNvPr id="19" name="Tekstvak 18"/>
              <p:cNvSpPr txBox="1"/>
              <p:nvPr/>
            </p:nvSpPr>
            <p:spPr>
              <a:xfrm rot="16200000">
                <a:off x="5978303" y="3839528"/>
                <a:ext cx="1317870" cy="3762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216000" tIns="72000" rIns="216000" bIns="72000" rtlCol="0">
                <a:spAutoFit/>
              </a:bodyPr>
              <a:lstStyle/>
              <a:p>
                <a:r>
                  <a:rPr lang="nl-BE" sz="1500" dirty="0" smtClean="0">
                    <a:solidFill>
                      <a:schemeClr val="accent6">
                        <a:lumMod val="50000"/>
                      </a:schemeClr>
                    </a:solidFill>
                    <a:latin typeface="Castellar" panose="020A0402060406010301" pitchFamily="18" charset="0"/>
                  </a:rPr>
                  <a:t>systems</a:t>
                </a:r>
                <a:endParaRPr lang="nl-BE" sz="1500" dirty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endParaRPr>
              </a:p>
            </p:txBody>
          </p:sp>
        </p:grpSp>
        <p:sp>
          <p:nvSpPr>
            <p:cNvPr id="12" name="Tekstvak 11"/>
            <p:cNvSpPr txBox="1"/>
            <p:nvPr/>
          </p:nvSpPr>
          <p:spPr>
            <a:xfrm>
              <a:off x="899592" y="1146864"/>
              <a:ext cx="201048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BE" sz="1500" dirty="0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QUALITY OF the</a:t>
              </a:r>
              <a:br>
                <a:rPr lang="nl-BE" sz="1500" dirty="0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</a:br>
              <a:r>
                <a:rPr lang="nl-BE" sz="1500" dirty="0" err="1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ORGanisation</a:t>
              </a:r>
              <a:endParaRPr lang="nl-BE" sz="1500" dirty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endParaRPr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5975271" y="1146864"/>
              <a:ext cx="175881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BE" sz="1500" dirty="0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QUALITY OF </a:t>
              </a:r>
              <a:br>
                <a:rPr lang="nl-BE" sz="1500" dirty="0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</a:br>
              <a:r>
                <a:rPr lang="nl-BE" sz="1500" dirty="0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WORKING LIFE</a:t>
              </a:r>
              <a:endParaRPr lang="nl-BE" sz="1500" dirty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endParaRP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922480" y="279025"/>
              <a:ext cx="3552576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BE" sz="1500" dirty="0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VUCA</a:t>
              </a:r>
            </a:p>
            <a:p>
              <a:r>
                <a:rPr lang="nl-BE" sz="800" dirty="0" err="1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Volatility</a:t>
              </a:r>
              <a:r>
                <a:rPr lang="nl-BE" sz="800" dirty="0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 – </a:t>
              </a:r>
              <a:r>
                <a:rPr lang="nl-BE" sz="800" dirty="0" err="1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Uncertainty</a:t>
              </a:r>
              <a:r>
                <a:rPr lang="nl-BE" sz="800" dirty="0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 – </a:t>
              </a:r>
              <a:r>
                <a:rPr lang="nl-BE" sz="800" dirty="0" err="1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Complexity</a:t>
              </a:r>
              <a:r>
                <a:rPr lang="nl-BE" sz="800" dirty="0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 - </a:t>
              </a:r>
              <a:r>
                <a:rPr lang="nl-BE" sz="800" dirty="0" err="1" smtClean="0">
                  <a:solidFill>
                    <a:schemeClr val="accent6">
                      <a:lumMod val="50000"/>
                    </a:schemeClr>
                  </a:solidFill>
                  <a:latin typeface="Castellar" panose="020A0402060406010301" pitchFamily="18" charset="0"/>
                </a:rPr>
                <a:t>ambiguity</a:t>
              </a:r>
              <a:endParaRPr lang="nl-BE" sz="800" dirty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endParaRPr>
            </a:p>
          </p:txBody>
        </p:sp>
      </p:grpSp>
      <p:pic>
        <p:nvPicPr>
          <p:cNvPr id="6" name="Picture 5" descr="temple sketch pijler system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3596"/>
            <a:ext cx="9144000" cy="4659086"/>
          </a:xfrm>
          <a:prstGeom prst="rect">
            <a:avLst/>
          </a:prstGeom>
        </p:spPr>
      </p:pic>
      <p:pic>
        <p:nvPicPr>
          <p:cNvPr id="7" name="Picture 6" descr="temple sketch pijler systems color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5" y="1293596"/>
            <a:ext cx="9144000" cy="4659086"/>
          </a:xfrm>
          <a:prstGeom prst="rect">
            <a:avLst/>
          </a:prstGeom>
        </p:spPr>
      </p:pic>
      <p:sp>
        <p:nvSpPr>
          <p:cNvPr id="20" name="Tekstvak 19"/>
          <p:cNvSpPr txBox="1"/>
          <p:nvPr/>
        </p:nvSpPr>
        <p:spPr>
          <a:xfrm>
            <a:off x="3861608" y="5030369"/>
            <a:ext cx="1459054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1500" dirty="0" err="1" smtClean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rPr>
              <a:t>leadership</a:t>
            </a:r>
            <a:endParaRPr lang="nl-BE" sz="1500" dirty="0">
              <a:solidFill>
                <a:schemeClr val="accent6">
                  <a:lumMod val="50000"/>
                </a:schemeClr>
              </a:solidFill>
              <a:latin typeface="Castellar" panose="020A0402060406010301" pitchFamily="18" charset="0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1020932" y="5353534"/>
            <a:ext cx="7102137" cy="3231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BE" sz="1500" dirty="0" err="1" smtClean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rPr>
              <a:t>Strategy</a:t>
            </a:r>
            <a:r>
              <a:rPr lang="nl-BE" sz="1500" dirty="0" smtClean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rPr>
              <a:t>, mission, </a:t>
            </a:r>
            <a:r>
              <a:rPr lang="nl-BE" sz="1500" dirty="0" err="1" smtClean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rPr>
              <a:t>vision</a:t>
            </a:r>
            <a:r>
              <a:rPr lang="nl-BE" sz="1500" dirty="0" smtClean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rPr>
              <a:t>           performance </a:t>
            </a:r>
            <a:r>
              <a:rPr lang="nl-BE" sz="1500" dirty="0" err="1" smtClean="0">
                <a:solidFill>
                  <a:schemeClr val="accent6">
                    <a:lumMod val="50000"/>
                  </a:schemeClr>
                </a:solidFill>
                <a:latin typeface="Castellar" panose="020A0402060406010301" pitchFamily="18" charset="0"/>
              </a:rPr>
              <a:t>requirements</a:t>
            </a:r>
            <a:endParaRPr lang="nl-BE" sz="1500" dirty="0">
              <a:solidFill>
                <a:schemeClr val="accent6">
                  <a:lumMod val="50000"/>
                </a:schemeClr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85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designing the structure, then systems</a:t>
            </a:r>
          </a:p>
          <a:p>
            <a:pPr lvl="1"/>
            <a:r>
              <a:rPr lang="en-US" dirty="0" smtClean="0"/>
              <a:t>ICT</a:t>
            </a:r>
          </a:p>
          <a:p>
            <a:pPr lvl="1"/>
            <a:r>
              <a:rPr lang="en-US" dirty="0" smtClean="0"/>
              <a:t>Architectural</a:t>
            </a:r>
          </a:p>
          <a:p>
            <a:pPr lvl="1"/>
            <a:r>
              <a:rPr lang="en-US" dirty="0" smtClean="0"/>
              <a:t>HRM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Integrate lean thinking and be aware of 8.5 forms of waste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55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2" r="-542"/>
          <a:stretch/>
        </p:blipFill>
        <p:spPr>
          <a:xfrm>
            <a:off x="0" y="-4763"/>
            <a:ext cx="9144000" cy="6858001"/>
          </a:xfrm>
        </p:spPr>
      </p:pic>
      <p:sp>
        <p:nvSpPr>
          <p:cNvPr id="2" name="TextBox 1"/>
          <p:cNvSpPr txBox="1"/>
          <p:nvPr/>
        </p:nvSpPr>
        <p:spPr>
          <a:xfrm>
            <a:off x="1547664" y="594928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BUREAUCRACY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76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 of TWIN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Boundary Management (insourcing!)</a:t>
            </a:r>
          </a:p>
          <a:p>
            <a:r>
              <a:rPr lang="en-US" dirty="0" smtClean="0"/>
              <a:t>Shift the Silo’s and the result is …</a:t>
            </a:r>
          </a:p>
          <a:p>
            <a:r>
              <a:rPr lang="en-US" dirty="0" smtClean="0"/>
              <a:t>Multidisciplinary teams responsible for a whole stream of orders (objects, patients, students, …) with a high </a:t>
            </a:r>
            <a:r>
              <a:rPr lang="en-US" dirty="0" err="1" smtClean="0"/>
              <a:t>intradependency</a:t>
            </a:r>
            <a:r>
              <a:rPr lang="en-US" dirty="0" smtClean="0"/>
              <a:t> and low interdependency</a:t>
            </a:r>
          </a:p>
          <a:p>
            <a:r>
              <a:rPr lang="en-US" dirty="0" smtClean="0"/>
              <a:t>A bundle of operations to be performed by a group of people is the basic element of the </a:t>
            </a:r>
            <a:r>
              <a:rPr lang="en-US" dirty="0" err="1" smtClean="0"/>
              <a:t>organisation</a:t>
            </a:r>
            <a:r>
              <a:rPr lang="en-US" dirty="0" smtClean="0"/>
              <a:t> (and NOT a function)</a:t>
            </a:r>
          </a:p>
          <a:p>
            <a:r>
              <a:rPr lang="en-US" dirty="0" smtClean="0"/>
              <a:t>By default: processes can be different even if standardized (Striving for balance by asymmetry by design)</a:t>
            </a:r>
          </a:p>
          <a:p>
            <a:pPr lvl="1"/>
            <a:r>
              <a:rPr lang="en-US" dirty="0" smtClean="0"/>
              <a:t>On behalf of customer requirements</a:t>
            </a:r>
          </a:p>
          <a:p>
            <a:pPr lvl="1"/>
            <a:r>
              <a:rPr lang="en-US" dirty="0" smtClean="0"/>
              <a:t>On behalf of workforce diversity</a:t>
            </a:r>
          </a:p>
          <a:p>
            <a:endParaRPr lang="en-US" dirty="0" smtClean="0"/>
          </a:p>
          <a:p>
            <a:pPr marL="358775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0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 of TWIN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Preparing and supporting functions </a:t>
            </a:r>
            <a:r>
              <a:rPr lang="en-US" dirty="0" err="1"/>
              <a:t>decentral</a:t>
            </a:r>
            <a:r>
              <a:rPr lang="en-US" dirty="0"/>
              <a:t> by </a:t>
            </a:r>
            <a:r>
              <a:rPr lang="en-US" dirty="0" smtClean="0"/>
              <a:t>default using the UNLESS-technique or principle</a:t>
            </a:r>
          </a:p>
          <a:p>
            <a:r>
              <a:rPr lang="en-US" dirty="0" smtClean="0"/>
              <a:t>Governance structure is designed</a:t>
            </a:r>
          </a:p>
          <a:p>
            <a:pPr lvl="1"/>
            <a:r>
              <a:rPr lang="en-US" dirty="0" smtClean="0"/>
              <a:t>As latest step in the design process</a:t>
            </a:r>
          </a:p>
          <a:p>
            <a:pPr lvl="1"/>
            <a:r>
              <a:rPr lang="en-US" dirty="0" smtClean="0"/>
              <a:t>Bottom up</a:t>
            </a:r>
          </a:p>
          <a:p>
            <a:r>
              <a:rPr lang="en-US" dirty="0" smtClean="0"/>
              <a:t>Workforce Mobility as assignment</a:t>
            </a:r>
          </a:p>
          <a:p>
            <a:r>
              <a:rPr lang="en-US" dirty="0" smtClean="0"/>
              <a:t>Lateral functions or requirements like safety, health, innovation, learning, etc. are locked in daily operation routines, just like TOTAL QUALITITY PRODUCTION</a:t>
            </a:r>
          </a:p>
          <a:p>
            <a:pPr algn="r"/>
            <a:r>
              <a:rPr lang="en-US" dirty="0" smtClean="0"/>
              <a:t>… </a:t>
            </a:r>
            <a:r>
              <a:rPr lang="en-US" dirty="0" smtClean="0">
                <a:solidFill>
                  <a:srgbClr val="FF885C"/>
                </a:solidFill>
              </a:rPr>
              <a:t>TOTAL WORKPLACE INNOVATION</a:t>
            </a:r>
            <a:endParaRPr lang="en-US" dirty="0">
              <a:solidFill>
                <a:srgbClr val="FF885C"/>
              </a:solidFill>
            </a:endParaRPr>
          </a:p>
          <a:p>
            <a:pPr lvl="1"/>
            <a:endParaRPr lang="en-US" dirty="0" smtClean="0"/>
          </a:p>
          <a:p>
            <a:pPr marL="358775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4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95536" y="76470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prstClr val="black"/>
                </a:solidFill>
              </a:rPr>
              <a:t>OLD DAYS</a:t>
            </a:r>
            <a:endParaRPr lang="nl-BE" sz="1400" dirty="0">
              <a:solidFill>
                <a:prstClr val="black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26200" y="1280267"/>
            <a:ext cx="1711882" cy="43088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100" kern="0" dirty="0" smtClean="0">
                <a:solidFill>
                  <a:prstClr val="black"/>
                </a:solidFill>
              </a:rPr>
              <a:t>Taylor</a:t>
            </a:r>
          </a:p>
          <a:p>
            <a:pPr algn="ctr"/>
            <a:r>
              <a:rPr lang="nl-BE" sz="1100" kern="0" dirty="0" smtClean="0">
                <a:solidFill>
                  <a:prstClr val="black"/>
                </a:solidFill>
              </a:rPr>
              <a:t>(</a:t>
            </a:r>
            <a:r>
              <a:rPr lang="nl-BE" sz="1100" kern="0" dirty="0" err="1" smtClean="0">
                <a:solidFill>
                  <a:prstClr val="black"/>
                </a:solidFill>
              </a:rPr>
              <a:t>scientific</a:t>
            </a:r>
            <a:r>
              <a:rPr lang="nl-BE" sz="1100" kern="0" dirty="0" smtClean="0">
                <a:solidFill>
                  <a:prstClr val="black"/>
                </a:solidFill>
              </a:rPr>
              <a:t> management)</a:t>
            </a:r>
            <a:endParaRPr lang="nl-BE" sz="1100" kern="0" dirty="0">
              <a:solidFill>
                <a:prstClr val="black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26200" y="2144363"/>
            <a:ext cx="1437488" cy="61555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A. Smith</a:t>
            </a:r>
          </a:p>
          <a:p>
            <a:pPr algn="ctr"/>
            <a:r>
              <a:rPr lang="nl-BE" sz="1100" dirty="0" err="1" smtClean="0">
                <a:solidFill>
                  <a:prstClr val="black"/>
                </a:solidFill>
              </a:rPr>
              <a:t>Specialization</a:t>
            </a:r>
            <a:r>
              <a:rPr lang="nl-BE" sz="1100" dirty="0" smtClean="0">
                <a:solidFill>
                  <a:prstClr val="black"/>
                </a:solidFill>
              </a:rPr>
              <a:t> </a:t>
            </a:r>
            <a:r>
              <a:rPr lang="nl-BE" sz="1100" dirty="0" err="1" smtClean="0">
                <a:solidFill>
                  <a:prstClr val="black"/>
                </a:solidFill>
              </a:rPr>
              <a:t>Labor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475656" y="3621396"/>
            <a:ext cx="1728192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dirty="0" smtClean="0">
                <a:solidFill>
                  <a:prstClr val="black"/>
                </a:solidFill>
              </a:rPr>
              <a:t>H. Ford Assembly Line</a:t>
            </a:r>
            <a:endParaRPr lang="nl-BE" sz="1200" dirty="0">
              <a:solidFill>
                <a:prstClr val="black"/>
              </a:solidFill>
            </a:endParaRPr>
          </a:p>
        </p:txBody>
      </p:sp>
      <p:cxnSp>
        <p:nvCxnSpPr>
          <p:cNvPr id="35" name="Rechte verbindingslijn met pijl 34"/>
          <p:cNvCxnSpPr>
            <a:stCxn id="10" idx="0"/>
          </p:cNvCxnSpPr>
          <p:nvPr/>
        </p:nvCxnSpPr>
        <p:spPr>
          <a:xfrm flipV="1">
            <a:off x="1044944" y="1715159"/>
            <a:ext cx="430712" cy="4292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/>
          <p:cNvCxnSpPr>
            <a:stCxn id="10" idx="2"/>
          </p:cNvCxnSpPr>
          <p:nvPr/>
        </p:nvCxnSpPr>
        <p:spPr>
          <a:xfrm>
            <a:off x="1044944" y="2759916"/>
            <a:ext cx="718744" cy="8614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/>
          <p:cNvCxnSpPr/>
          <p:nvPr/>
        </p:nvCxnSpPr>
        <p:spPr>
          <a:xfrm>
            <a:off x="1763688" y="1715159"/>
            <a:ext cx="432048" cy="1906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44944" y="404664"/>
            <a:ext cx="400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DESIGN, OLD FOUNDATIONS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95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http://upload.wikimedia.org/wikipedia/commons/9/90/The_Principles_of_Scientific_Management,_title_p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731">
            <a:off x="399261" y="1033588"/>
            <a:ext cx="2359819" cy="4330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78">
            <a:off x="3314024" y="564088"/>
            <a:ext cx="2590874" cy="3886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695">
            <a:off x="6364074" y="1965989"/>
            <a:ext cx="2481179" cy="3734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142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Rechte verbindingslijn 16"/>
          <p:cNvCxnSpPr/>
          <p:nvPr/>
        </p:nvCxnSpPr>
        <p:spPr>
          <a:xfrm flipV="1">
            <a:off x="2339752" y="918592"/>
            <a:ext cx="0" cy="51142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/>
          <p:cNvSpPr txBox="1"/>
          <p:nvPr/>
        </p:nvSpPr>
        <p:spPr>
          <a:xfrm>
            <a:off x="395536" y="76470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prstClr val="black"/>
                </a:solidFill>
              </a:rPr>
              <a:t>OLD DAYS</a:t>
            </a:r>
            <a:endParaRPr lang="nl-BE" sz="1400" dirty="0">
              <a:solidFill>
                <a:prstClr val="black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165210" y="788229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prstClr val="black"/>
                </a:solidFill>
              </a:rPr>
              <a:t>TRANSITION</a:t>
            </a:r>
            <a:endParaRPr lang="nl-BE" sz="1400" dirty="0">
              <a:solidFill>
                <a:prstClr val="black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26200" y="1280267"/>
            <a:ext cx="1711882" cy="43088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100" kern="0" dirty="0" smtClean="0">
                <a:solidFill>
                  <a:prstClr val="black"/>
                </a:solidFill>
              </a:rPr>
              <a:t>Taylor</a:t>
            </a:r>
          </a:p>
          <a:p>
            <a:pPr algn="ctr"/>
            <a:r>
              <a:rPr lang="nl-BE" sz="1100" kern="0" dirty="0" smtClean="0">
                <a:solidFill>
                  <a:prstClr val="black"/>
                </a:solidFill>
              </a:rPr>
              <a:t>(</a:t>
            </a:r>
            <a:r>
              <a:rPr lang="nl-BE" sz="1100" kern="0" dirty="0" err="1" smtClean="0">
                <a:solidFill>
                  <a:prstClr val="black"/>
                </a:solidFill>
              </a:rPr>
              <a:t>scientific</a:t>
            </a:r>
            <a:r>
              <a:rPr lang="nl-BE" sz="1100" kern="0" dirty="0" smtClean="0">
                <a:solidFill>
                  <a:prstClr val="black"/>
                </a:solidFill>
              </a:rPr>
              <a:t> management)</a:t>
            </a:r>
            <a:endParaRPr lang="nl-BE" sz="1100" kern="0" dirty="0">
              <a:solidFill>
                <a:prstClr val="black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26200" y="2144363"/>
            <a:ext cx="1437488" cy="61555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A. Smith</a:t>
            </a:r>
          </a:p>
          <a:p>
            <a:pPr algn="ctr"/>
            <a:r>
              <a:rPr lang="nl-BE" sz="1100" dirty="0" err="1" smtClean="0">
                <a:solidFill>
                  <a:prstClr val="black"/>
                </a:solidFill>
              </a:rPr>
              <a:t>Specialization</a:t>
            </a:r>
            <a:r>
              <a:rPr lang="nl-BE" sz="1100" dirty="0" smtClean="0">
                <a:solidFill>
                  <a:prstClr val="black"/>
                </a:solidFill>
              </a:rPr>
              <a:t> </a:t>
            </a:r>
            <a:r>
              <a:rPr lang="nl-BE" sz="1100" dirty="0" err="1" smtClean="0">
                <a:solidFill>
                  <a:prstClr val="black"/>
                </a:solidFill>
              </a:rPr>
              <a:t>Labor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475656" y="3621396"/>
            <a:ext cx="1728192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dirty="0" smtClean="0">
                <a:solidFill>
                  <a:prstClr val="black"/>
                </a:solidFill>
              </a:rPr>
              <a:t>H. Ford Assembly Line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2432199" y="4817951"/>
            <a:ext cx="1185498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Japanese</a:t>
            </a:r>
            <a:r>
              <a:rPr lang="nl-BE" sz="1200" dirty="0" smtClean="0">
                <a:solidFill>
                  <a:prstClr val="black"/>
                </a:solidFill>
              </a:rPr>
              <a:t> Just </a:t>
            </a:r>
          </a:p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in Time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3707904" y="4779042"/>
            <a:ext cx="1440160" cy="461665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Group </a:t>
            </a:r>
            <a:r>
              <a:rPr lang="nl-BE" sz="1200" dirty="0" err="1" smtClean="0">
                <a:solidFill>
                  <a:prstClr val="black"/>
                </a:solidFill>
              </a:rPr>
              <a:t>Dynamic</a:t>
            </a:r>
            <a:endParaRPr lang="nl-BE" sz="1200" dirty="0" smtClean="0">
              <a:solidFill>
                <a:prstClr val="black"/>
              </a:solidFill>
            </a:endParaRPr>
          </a:p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Wisdom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4067944" y="4021471"/>
            <a:ext cx="129614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US Human </a:t>
            </a:r>
            <a:r>
              <a:rPr lang="nl-BE" sz="1200" dirty="0" err="1" smtClean="0">
                <a:solidFill>
                  <a:prstClr val="black"/>
                </a:solidFill>
              </a:rPr>
              <a:t>Relation</a:t>
            </a:r>
            <a:r>
              <a:rPr lang="nl-BE" sz="1200" dirty="0" smtClean="0">
                <a:solidFill>
                  <a:prstClr val="black"/>
                </a:solidFill>
              </a:rPr>
              <a:t> School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5" name="Rechthoekige driehoek 24"/>
          <p:cNvSpPr/>
          <p:nvPr/>
        </p:nvSpPr>
        <p:spPr>
          <a:xfrm flipH="1">
            <a:off x="3617697" y="2880994"/>
            <a:ext cx="5270810" cy="631521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7398657" y="3131620"/>
            <a:ext cx="138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err="1" smtClean="0">
                <a:solidFill>
                  <a:prstClr val="white"/>
                </a:solidFill>
              </a:rPr>
              <a:t>Bifurcation</a:t>
            </a:r>
            <a:endParaRPr lang="nl-BE" sz="1400" dirty="0">
              <a:solidFill>
                <a:prstClr val="white"/>
              </a:solidFill>
            </a:endParaRPr>
          </a:p>
        </p:txBody>
      </p:sp>
      <p:cxnSp>
        <p:nvCxnSpPr>
          <p:cNvPr id="35" name="Rechte verbindingslijn met pijl 34"/>
          <p:cNvCxnSpPr>
            <a:stCxn id="10" idx="0"/>
          </p:cNvCxnSpPr>
          <p:nvPr/>
        </p:nvCxnSpPr>
        <p:spPr>
          <a:xfrm flipV="1">
            <a:off x="1044944" y="1715159"/>
            <a:ext cx="430712" cy="4292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/>
          <p:cNvCxnSpPr>
            <a:stCxn id="10" idx="2"/>
          </p:cNvCxnSpPr>
          <p:nvPr/>
        </p:nvCxnSpPr>
        <p:spPr>
          <a:xfrm>
            <a:off x="1044944" y="2759916"/>
            <a:ext cx="718744" cy="8614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/>
          <p:cNvCxnSpPr/>
          <p:nvPr/>
        </p:nvCxnSpPr>
        <p:spPr>
          <a:xfrm>
            <a:off x="1763688" y="1715159"/>
            <a:ext cx="432048" cy="1906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/>
          <p:cNvCxnSpPr>
            <a:stCxn id="18" idx="0"/>
          </p:cNvCxnSpPr>
          <p:nvPr/>
        </p:nvCxnSpPr>
        <p:spPr>
          <a:xfrm flipV="1">
            <a:off x="4427984" y="4483136"/>
            <a:ext cx="254662" cy="2959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/>
          <p:cNvCxnSpPr/>
          <p:nvPr/>
        </p:nvCxnSpPr>
        <p:spPr>
          <a:xfrm flipH="1" flipV="1">
            <a:off x="3237218" y="4356300"/>
            <a:ext cx="614702" cy="4227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chte verbindingslijn 84"/>
          <p:cNvCxnSpPr/>
          <p:nvPr/>
        </p:nvCxnSpPr>
        <p:spPr>
          <a:xfrm>
            <a:off x="2432199" y="3898432"/>
            <a:ext cx="592749" cy="339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Gelijk 85"/>
          <p:cNvSpPr/>
          <p:nvPr/>
        </p:nvSpPr>
        <p:spPr>
          <a:xfrm rot="18192339">
            <a:off x="3008883" y="4232595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103" name="Tekstvak 102"/>
          <p:cNvSpPr txBox="1"/>
          <p:nvPr/>
        </p:nvSpPr>
        <p:spPr>
          <a:xfrm>
            <a:off x="4466621" y="5672755"/>
            <a:ext cx="1041483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b="1" dirty="0" smtClean="0">
                <a:solidFill>
                  <a:prstClr val="black"/>
                </a:solidFill>
              </a:rPr>
              <a:t>Goals = €</a:t>
            </a:r>
            <a:endParaRPr lang="nl-BE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4944" y="404664"/>
            <a:ext cx="400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DESIGN, OLD FOUNDATIONS</a:t>
            </a:r>
            <a:endParaRPr lang="en-US" dirty="0"/>
          </a:p>
        </p:txBody>
      </p:sp>
      <p:sp>
        <p:nvSpPr>
          <p:cNvPr id="57" name="Tekstvak 56"/>
          <p:cNvSpPr txBox="1"/>
          <p:nvPr/>
        </p:nvSpPr>
        <p:spPr>
          <a:xfrm>
            <a:off x="3419872" y="1178062"/>
            <a:ext cx="2054862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b="1" dirty="0" smtClean="0">
                <a:solidFill>
                  <a:prstClr val="black"/>
                </a:solidFill>
              </a:rPr>
              <a:t>Goals = sustainability + €</a:t>
            </a:r>
            <a:endParaRPr lang="nl-BE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3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95">
            <a:off x="3465927" y="1030854"/>
            <a:ext cx="2500178" cy="3137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5067">
            <a:off x="440552" y="1381537"/>
            <a:ext cx="2315188" cy="3716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fbeelding 9" descr="http://ecx.images-amazon.com/images/I/41Y3u%2BNicT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365">
            <a:off x="6605185" y="2469637"/>
            <a:ext cx="1686606" cy="2669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93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Rechte verbindingslijn 16"/>
          <p:cNvCxnSpPr/>
          <p:nvPr/>
        </p:nvCxnSpPr>
        <p:spPr>
          <a:xfrm flipV="1">
            <a:off x="2339752" y="918592"/>
            <a:ext cx="0" cy="51142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/>
          <p:cNvSpPr txBox="1"/>
          <p:nvPr/>
        </p:nvSpPr>
        <p:spPr>
          <a:xfrm>
            <a:off x="395536" y="76470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prstClr val="black"/>
                </a:solidFill>
              </a:rPr>
              <a:t>OLD DAYS</a:t>
            </a:r>
            <a:endParaRPr lang="nl-BE" sz="1400" dirty="0">
              <a:solidFill>
                <a:prstClr val="black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165210" y="788229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prstClr val="black"/>
                </a:solidFill>
              </a:rPr>
              <a:t>TRANSITION</a:t>
            </a:r>
            <a:endParaRPr lang="nl-BE" sz="1400" dirty="0">
              <a:solidFill>
                <a:prstClr val="black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26200" y="1280267"/>
            <a:ext cx="1711882" cy="43088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100" kern="0" dirty="0" smtClean="0">
                <a:solidFill>
                  <a:prstClr val="black"/>
                </a:solidFill>
              </a:rPr>
              <a:t>Taylor</a:t>
            </a:r>
          </a:p>
          <a:p>
            <a:pPr algn="ctr"/>
            <a:r>
              <a:rPr lang="nl-BE" sz="1100" kern="0" dirty="0" smtClean="0">
                <a:solidFill>
                  <a:prstClr val="black"/>
                </a:solidFill>
              </a:rPr>
              <a:t>(</a:t>
            </a:r>
            <a:r>
              <a:rPr lang="nl-BE" sz="1100" kern="0" dirty="0" err="1" smtClean="0">
                <a:solidFill>
                  <a:prstClr val="black"/>
                </a:solidFill>
              </a:rPr>
              <a:t>scientific</a:t>
            </a:r>
            <a:r>
              <a:rPr lang="nl-BE" sz="1100" kern="0" dirty="0" smtClean="0">
                <a:solidFill>
                  <a:prstClr val="black"/>
                </a:solidFill>
              </a:rPr>
              <a:t> management)</a:t>
            </a:r>
            <a:endParaRPr lang="nl-BE" sz="1100" kern="0" dirty="0">
              <a:solidFill>
                <a:prstClr val="black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26200" y="2144363"/>
            <a:ext cx="1437488" cy="61555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A. Smith</a:t>
            </a:r>
          </a:p>
          <a:p>
            <a:pPr algn="ctr"/>
            <a:r>
              <a:rPr lang="nl-BE" sz="1100" dirty="0" err="1" smtClean="0">
                <a:solidFill>
                  <a:prstClr val="black"/>
                </a:solidFill>
              </a:rPr>
              <a:t>Specialization</a:t>
            </a:r>
            <a:r>
              <a:rPr lang="nl-BE" sz="1100" dirty="0" smtClean="0">
                <a:solidFill>
                  <a:prstClr val="black"/>
                </a:solidFill>
              </a:rPr>
              <a:t> </a:t>
            </a:r>
            <a:r>
              <a:rPr lang="nl-BE" sz="1100" dirty="0" err="1" smtClean="0">
                <a:solidFill>
                  <a:prstClr val="black"/>
                </a:solidFill>
              </a:rPr>
              <a:t>Labor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475656" y="3621396"/>
            <a:ext cx="1728192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dirty="0" smtClean="0">
                <a:solidFill>
                  <a:prstClr val="black"/>
                </a:solidFill>
              </a:rPr>
              <a:t>H. Ford Assembly Line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2432199" y="4817951"/>
            <a:ext cx="1185498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Japanese</a:t>
            </a:r>
            <a:r>
              <a:rPr lang="nl-BE" sz="1200" dirty="0" smtClean="0">
                <a:solidFill>
                  <a:prstClr val="black"/>
                </a:solidFill>
              </a:rPr>
              <a:t> Just </a:t>
            </a:r>
          </a:p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in Time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3707904" y="4779042"/>
            <a:ext cx="1440160" cy="461665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Group </a:t>
            </a:r>
            <a:r>
              <a:rPr lang="nl-BE" sz="1200" dirty="0" err="1" smtClean="0">
                <a:solidFill>
                  <a:prstClr val="black"/>
                </a:solidFill>
              </a:rPr>
              <a:t>Dynamic</a:t>
            </a:r>
            <a:endParaRPr lang="nl-BE" sz="1200" dirty="0" smtClean="0">
              <a:solidFill>
                <a:prstClr val="black"/>
              </a:solidFill>
            </a:endParaRPr>
          </a:p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Wisdom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3024948" y="1846401"/>
            <a:ext cx="1728192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100" dirty="0" smtClean="0">
                <a:solidFill>
                  <a:prstClr val="black"/>
                </a:solidFill>
              </a:rPr>
              <a:t>E. Trist </a:t>
            </a:r>
            <a:r>
              <a:rPr lang="nl-BE" sz="1100" dirty="0" err="1" smtClean="0">
                <a:solidFill>
                  <a:prstClr val="black"/>
                </a:solidFill>
              </a:rPr>
              <a:t>Socio</a:t>
            </a:r>
            <a:r>
              <a:rPr lang="nl-BE" sz="1100" dirty="0" smtClean="0">
                <a:solidFill>
                  <a:prstClr val="black"/>
                </a:solidFill>
              </a:rPr>
              <a:t>-Technical</a:t>
            </a:r>
          </a:p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Movement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3237218" y="2720427"/>
            <a:ext cx="1152128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Industrial</a:t>
            </a:r>
          </a:p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Democracy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4067944" y="4021471"/>
            <a:ext cx="129614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US Human </a:t>
            </a:r>
            <a:r>
              <a:rPr lang="nl-BE" sz="1200" dirty="0" err="1" smtClean="0">
                <a:solidFill>
                  <a:prstClr val="black"/>
                </a:solidFill>
              </a:rPr>
              <a:t>Relation</a:t>
            </a:r>
            <a:r>
              <a:rPr lang="nl-BE" sz="1200" dirty="0" smtClean="0">
                <a:solidFill>
                  <a:prstClr val="black"/>
                </a:solidFill>
              </a:rPr>
              <a:t> School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5148064" y="1626890"/>
            <a:ext cx="1008112" cy="6001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100" dirty="0" err="1" smtClean="0">
                <a:solidFill>
                  <a:prstClr val="black"/>
                </a:solidFill>
              </a:rPr>
              <a:t>Scand</a:t>
            </a:r>
            <a:r>
              <a:rPr lang="nl-BE" sz="1100" dirty="0" smtClean="0">
                <a:solidFill>
                  <a:prstClr val="black"/>
                </a:solidFill>
              </a:rPr>
              <a:t>. </a:t>
            </a:r>
            <a:r>
              <a:rPr lang="nl-BE" sz="1100" dirty="0" err="1" smtClean="0">
                <a:solidFill>
                  <a:prstClr val="black"/>
                </a:solidFill>
              </a:rPr>
              <a:t>Socio</a:t>
            </a:r>
            <a:r>
              <a:rPr lang="nl-BE" sz="1100" dirty="0" smtClean="0">
                <a:solidFill>
                  <a:prstClr val="black"/>
                </a:solidFill>
              </a:rPr>
              <a:t>-Technical II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25" name="Rechthoekige driehoek 24"/>
          <p:cNvSpPr/>
          <p:nvPr/>
        </p:nvSpPr>
        <p:spPr>
          <a:xfrm flipH="1">
            <a:off x="3617697" y="2880994"/>
            <a:ext cx="5270810" cy="631521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cxnSp>
        <p:nvCxnSpPr>
          <p:cNvPr id="35" name="Rechte verbindingslijn met pijl 34"/>
          <p:cNvCxnSpPr>
            <a:stCxn id="10" idx="0"/>
          </p:cNvCxnSpPr>
          <p:nvPr/>
        </p:nvCxnSpPr>
        <p:spPr>
          <a:xfrm flipV="1">
            <a:off x="1044944" y="1715159"/>
            <a:ext cx="430712" cy="4292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/>
          <p:cNvCxnSpPr>
            <a:stCxn id="10" idx="2"/>
          </p:cNvCxnSpPr>
          <p:nvPr/>
        </p:nvCxnSpPr>
        <p:spPr>
          <a:xfrm>
            <a:off x="1044944" y="2759916"/>
            <a:ext cx="718744" cy="8614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/>
          <p:cNvCxnSpPr/>
          <p:nvPr/>
        </p:nvCxnSpPr>
        <p:spPr>
          <a:xfrm>
            <a:off x="1763688" y="1715159"/>
            <a:ext cx="432048" cy="1906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/>
          <p:cNvCxnSpPr>
            <a:stCxn id="18" idx="0"/>
          </p:cNvCxnSpPr>
          <p:nvPr/>
        </p:nvCxnSpPr>
        <p:spPr>
          <a:xfrm flipV="1">
            <a:off x="4427984" y="4483136"/>
            <a:ext cx="254662" cy="2959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/>
          <p:cNvCxnSpPr/>
          <p:nvPr/>
        </p:nvCxnSpPr>
        <p:spPr>
          <a:xfrm flipH="1" flipV="1">
            <a:off x="3237218" y="4356300"/>
            <a:ext cx="614702" cy="4227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kromde verbindingslijn 14"/>
          <p:cNvCxnSpPr>
            <a:endCxn id="22" idx="2"/>
          </p:cNvCxnSpPr>
          <p:nvPr/>
        </p:nvCxnSpPr>
        <p:spPr>
          <a:xfrm rot="5400000" flipH="1" flipV="1">
            <a:off x="3494588" y="2621512"/>
            <a:ext cx="2551989" cy="176307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chte verbindingslijn 84"/>
          <p:cNvCxnSpPr/>
          <p:nvPr/>
        </p:nvCxnSpPr>
        <p:spPr>
          <a:xfrm>
            <a:off x="2432199" y="3898432"/>
            <a:ext cx="592749" cy="339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Gelijk 85"/>
          <p:cNvSpPr/>
          <p:nvPr/>
        </p:nvSpPr>
        <p:spPr>
          <a:xfrm rot="18192339">
            <a:off x="3008883" y="4232595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87" name="Gelijk 86"/>
          <p:cNvSpPr/>
          <p:nvPr/>
        </p:nvSpPr>
        <p:spPr>
          <a:xfrm rot="18192339">
            <a:off x="2753711" y="2578114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88" name="Gelijk 87"/>
          <p:cNvSpPr/>
          <p:nvPr/>
        </p:nvSpPr>
        <p:spPr>
          <a:xfrm rot="13603830">
            <a:off x="2774405" y="3178501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89" name="Gelijk 88"/>
          <p:cNvSpPr/>
          <p:nvPr/>
        </p:nvSpPr>
        <p:spPr>
          <a:xfrm rot="18192339">
            <a:off x="2498538" y="1679957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cxnSp>
        <p:nvCxnSpPr>
          <p:cNvPr id="91" name="Rechte verbindingslijn 90"/>
          <p:cNvCxnSpPr>
            <a:stCxn id="7" idx="3"/>
          </p:cNvCxnSpPr>
          <p:nvPr/>
        </p:nvCxnSpPr>
        <p:spPr>
          <a:xfrm>
            <a:off x="2038082" y="1495711"/>
            <a:ext cx="455826" cy="2154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Rechte verbindingslijn met pijl 93"/>
          <p:cNvCxnSpPr>
            <a:stCxn id="19" idx="1"/>
          </p:cNvCxnSpPr>
          <p:nvPr/>
        </p:nvCxnSpPr>
        <p:spPr>
          <a:xfrm flipH="1" flipV="1">
            <a:off x="2728573" y="1846401"/>
            <a:ext cx="296375" cy="2308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Rechte verbindingslijn met pijl 95"/>
          <p:cNvCxnSpPr/>
          <p:nvPr/>
        </p:nvCxnSpPr>
        <p:spPr>
          <a:xfrm flipH="1" flipV="1">
            <a:off x="3004253" y="2720427"/>
            <a:ext cx="232965" cy="115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Rechte verbindingslijn met pijl 97"/>
          <p:cNvCxnSpPr>
            <a:stCxn id="20" idx="1"/>
          </p:cNvCxnSpPr>
          <p:nvPr/>
        </p:nvCxnSpPr>
        <p:spPr>
          <a:xfrm flipH="1">
            <a:off x="3004253" y="2951260"/>
            <a:ext cx="232965" cy="2308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Rechte verbindingslijn 99"/>
          <p:cNvCxnSpPr/>
          <p:nvPr/>
        </p:nvCxnSpPr>
        <p:spPr>
          <a:xfrm>
            <a:off x="1907704" y="1715159"/>
            <a:ext cx="852947" cy="8667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Rechte verbindingslijn 101"/>
          <p:cNvCxnSpPr/>
          <p:nvPr/>
        </p:nvCxnSpPr>
        <p:spPr>
          <a:xfrm flipV="1">
            <a:off x="2493908" y="3355614"/>
            <a:ext cx="266743" cy="2657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kstvak 102"/>
          <p:cNvSpPr txBox="1"/>
          <p:nvPr/>
        </p:nvSpPr>
        <p:spPr>
          <a:xfrm>
            <a:off x="4466621" y="5672755"/>
            <a:ext cx="1041483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b="1" dirty="0" smtClean="0">
                <a:solidFill>
                  <a:prstClr val="black"/>
                </a:solidFill>
              </a:rPr>
              <a:t>Goals = €</a:t>
            </a:r>
            <a:endParaRPr lang="nl-BE" b="1" dirty="0">
              <a:solidFill>
                <a:prstClr val="black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419872" y="1178062"/>
            <a:ext cx="2054862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b="1" dirty="0" smtClean="0">
                <a:solidFill>
                  <a:prstClr val="black"/>
                </a:solidFill>
              </a:rPr>
              <a:t>Goals = sustainability + €</a:t>
            </a:r>
            <a:endParaRPr lang="nl-BE" sz="12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4944" y="404664"/>
            <a:ext cx="400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DESIGN, OLD FOUNDATIONS</a:t>
            </a:r>
            <a:endParaRPr lang="en-US" dirty="0"/>
          </a:p>
        </p:txBody>
      </p:sp>
      <p:sp>
        <p:nvSpPr>
          <p:cNvPr id="58" name="Tekstvak 57"/>
          <p:cNvSpPr txBox="1"/>
          <p:nvPr/>
        </p:nvSpPr>
        <p:spPr>
          <a:xfrm>
            <a:off x="7398657" y="3131620"/>
            <a:ext cx="138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err="1" smtClean="0">
                <a:solidFill>
                  <a:prstClr val="white"/>
                </a:solidFill>
              </a:rPr>
              <a:t>Bifurcation</a:t>
            </a:r>
            <a:endParaRPr lang="nl-BE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6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440">
            <a:off x="4960152" y="3606224"/>
            <a:ext cx="3675130" cy="357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740" y="332656"/>
            <a:ext cx="3176565" cy="256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71342"/>
            <a:ext cx="3153997" cy="390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fbeelding 10" descr="http://blogs.lse.ac.uk/lsereviewofbooks/files/2012/05/Industrial-Democrac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9335">
            <a:off x="511612" y="302409"/>
            <a:ext cx="2105584" cy="3282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97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Rechte verbindingslijn 13"/>
          <p:cNvCxnSpPr/>
          <p:nvPr/>
        </p:nvCxnSpPr>
        <p:spPr>
          <a:xfrm flipV="1">
            <a:off x="5397458" y="872372"/>
            <a:ext cx="0" cy="51142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V="1">
            <a:off x="2339752" y="918592"/>
            <a:ext cx="0" cy="51142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/>
          <p:cNvSpPr txBox="1"/>
          <p:nvPr/>
        </p:nvSpPr>
        <p:spPr>
          <a:xfrm>
            <a:off x="395536" y="76470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prstClr val="black"/>
                </a:solidFill>
              </a:rPr>
              <a:t>OLD DAYS</a:t>
            </a:r>
            <a:endParaRPr lang="nl-BE" sz="1400" dirty="0">
              <a:solidFill>
                <a:prstClr val="black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165210" y="788229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prstClr val="black"/>
                </a:solidFill>
              </a:rPr>
              <a:t>TRANSITION</a:t>
            </a:r>
            <a:endParaRPr lang="nl-BE" sz="1400" dirty="0">
              <a:solidFill>
                <a:prstClr val="black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26200" y="1280267"/>
            <a:ext cx="1711882" cy="43088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100" kern="0" dirty="0" smtClean="0">
                <a:solidFill>
                  <a:prstClr val="black"/>
                </a:solidFill>
              </a:rPr>
              <a:t>Taylor</a:t>
            </a:r>
          </a:p>
          <a:p>
            <a:pPr algn="ctr"/>
            <a:r>
              <a:rPr lang="nl-BE" sz="1100" kern="0" dirty="0" smtClean="0">
                <a:solidFill>
                  <a:prstClr val="black"/>
                </a:solidFill>
              </a:rPr>
              <a:t>(</a:t>
            </a:r>
            <a:r>
              <a:rPr lang="nl-BE" sz="1100" kern="0" dirty="0" err="1" smtClean="0">
                <a:solidFill>
                  <a:prstClr val="black"/>
                </a:solidFill>
              </a:rPr>
              <a:t>scientific</a:t>
            </a:r>
            <a:r>
              <a:rPr lang="nl-BE" sz="1100" kern="0" dirty="0" smtClean="0">
                <a:solidFill>
                  <a:prstClr val="black"/>
                </a:solidFill>
              </a:rPr>
              <a:t> management)</a:t>
            </a:r>
            <a:endParaRPr lang="nl-BE" sz="1100" kern="0" dirty="0">
              <a:solidFill>
                <a:prstClr val="black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26200" y="2144363"/>
            <a:ext cx="1437488" cy="61555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A. Smith</a:t>
            </a:r>
          </a:p>
          <a:p>
            <a:pPr algn="ctr"/>
            <a:r>
              <a:rPr lang="nl-BE" sz="1100" dirty="0" err="1" smtClean="0">
                <a:solidFill>
                  <a:prstClr val="black"/>
                </a:solidFill>
              </a:rPr>
              <a:t>Specialization</a:t>
            </a:r>
            <a:r>
              <a:rPr lang="nl-BE" sz="1100" dirty="0" smtClean="0">
                <a:solidFill>
                  <a:prstClr val="black"/>
                </a:solidFill>
              </a:rPr>
              <a:t> </a:t>
            </a:r>
            <a:r>
              <a:rPr lang="nl-BE" sz="1100" dirty="0" err="1" smtClean="0">
                <a:solidFill>
                  <a:prstClr val="black"/>
                </a:solidFill>
              </a:rPr>
              <a:t>Labor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475656" y="3621396"/>
            <a:ext cx="1728192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dirty="0" smtClean="0">
                <a:solidFill>
                  <a:prstClr val="black"/>
                </a:solidFill>
              </a:rPr>
              <a:t>H. Ford Assembly Line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2432199" y="4817951"/>
            <a:ext cx="1185498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Japanese</a:t>
            </a:r>
            <a:r>
              <a:rPr lang="nl-BE" sz="1200" dirty="0" smtClean="0">
                <a:solidFill>
                  <a:prstClr val="black"/>
                </a:solidFill>
              </a:rPr>
              <a:t> Just </a:t>
            </a:r>
          </a:p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in Time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3707904" y="4779042"/>
            <a:ext cx="1440160" cy="461665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Group </a:t>
            </a:r>
            <a:r>
              <a:rPr lang="nl-BE" sz="1200" dirty="0" err="1" smtClean="0">
                <a:solidFill>
                  <a:prstClr val="black"/>
                </a:solidFill>
              </a:rPr>
              <a:t>Dynamic</a:t>
            </a:r>
            <a:endParaRPr lang="nl-BE" sz="1200" dirty="0" smtClean="0">
              <a:solidFill>
                <a:prstClr val="black"/>
              </a:solidFill>
            </a:endParaRPr>
          </a:p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Wisdom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3024948" y="1846401"/>
            <a:ext cx="1728192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100" dirty="0" smtClean="0">
                <a:solidFill>
                  <a:prstClr val="black"/>
                </a:solidFill>
              </a:rPr>
              <a:t>E. Trist </a:t>
            </a:r>
            <a:r>
              <a:rPr lang="nl-BE" sz="1100" dirty="0" err="1" smtClean="0">
                <a:solidFill>
                  <a:prstClr val="black"/>
                </a:solidFill>
              </a:rPr>
              <a:t>Socio</a:t>
            </a:r>
            <a:r>
              <a:rPr lang="nl-BE" sz="1100" dirty="0" smtClean="0">
                <a:solidFill>
                  <a:prstClr val="black"/>
                </a:solidFill>
              </a:rPr>
              <a:t>-Technical</a:t>
            </a:r>
          </a:p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Movement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3237218" y="2720427"/>
            <a:ext cx="1152128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Industrial</a:t>
            </a:r>
          </a:p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Democracy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4067944" y="4021471"/>
            <a:ext cx="129614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US Human </a:t>
            </a:r>
            <a:r>
              <a:rPr lang="nl-BE" sz="1200" dirty="0" err="1" smtClean="0">
                <a:solidFill>
                  <a:prstClr val="black"/>
                </a:solidFill>
              </a:rPr>
              <a:t>Relation</a:t>
            </a:r>
            <a:r>
              <a:rPr lang="nl-BE" sz="1200" dirty="0" smtClean="0">
                <a:solidFill>
                  <a:prstClr val="black"/>
                </a:solidFill>
              </a:rPr>
              <a:t> School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5148064" y="1626890"/>
            <a:ext cx="1008112" cy="6001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100" dirty="0" err="1" smtClean="0">
                <a:solidFill>
                  <a:prstClr val="black"/>
                </a:solidFill>
              </a:rPr>
              <a:t>Scand</a:t>
            </a:r>
            <a:r>
              <a:rPr lang="nl-BE" sz="1100" dirty="0" smtClean="0">
                <a:solidFill>
                  <a:prstClr val="black"/>
                </a:solidFill>
              </a:rPr>
              <a:t>. </a:t>
            </a:r>
            <a:r>
              <a:rPr lang="nl-BE" sz="1100" dirty="0" err="1" smtClean="0">
                <a:solidFill>
                  <a:prstClr val="black"/>
                </a:solidFill>
              </a:rPr>
              <a:t>Socio</a:t>
            </a:r>
            <a:r>
              <a:rPr lang="nl-BE" sz="1100" dirty="0" smtClean="0">
                <a:solidFill>
                  <a:prstClr val="black"/>
                </a:solidFill>
              </a:rPr>
              <a:t>-Technical II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25" name="Rechthoekige driehoek 24"/>
          <p:cNvSpPr/>
          <p:nvPr/>
        </p:nvSpPr>
        <p:spPr>
          <a:xfrm flipH="1">
            <a:off x="3617697" y="2880994"/>
            <a:ext cx="5270810" cy="631521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7398657" y="3131620"/>
            <a:ext cx="138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err="1" smtClean="0">
                <a:solidFill>
                  <a:prstClr val="white"/>
                </a:solidFill>
              </a:rPr>
              <a:t>Bifurcation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6300192" y="4016571"/>
            <a:ext cx="122413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100" dirty="0" err="1" smtClean="0">
                <a:solidFill>
                  <a:prstClr val="black"/>
                </a:solidFill>
              </a:rPr>
              <a:t>Lean</a:t>
            </a:r>
            <a:r>
              <a:rPr lang="nl-BE" sz="1100" dirty="0" smtClean="0">
                <a:solidFill>
                  <a:prstClr val="black"/>
                </a:solidFill>
              </a:rPr>
              <a:t> </a:t>
            </a:r>
            <a:r>
              <a:rPr lang="nl-BE" sz="1100" dirty="0" err="1" smtClean="0">
                <a:solidFill>
                  <a:prstClr val="black"/>
                </a:solidFill>
              </a:rPr>
              <a:t>Production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7836769" y="3713802"/>
            <a:ext cx="112165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200" dirty="0" err="1" smtClean="0">
                <a:solidFill>
                  <a:prstClr val="black"/>
                </a:solidFill>
              </a:rPr>
              <a:t>Reengeneering</a:t>
            </a:r>
            <a:endParaRPr lang="nl-BE" sz="1200" dirty="0">
              <a:solidFill>
                <a:prstClr val="black"/>
              </a:solidFill>
            </a:endParaRPr>
          </a:p>
        </p:txBody>
      </p:sp>
      <p:cxnSp>
        <p:nvCxnSpPr>
          <p:cNvPr id="35" name="Rechte verbindingslijn met pijl 34"/>
          <p:cNvCxnSpPr>
            <a:stCxn id="10" idx="0"/>
          </p:cNvCxnSpPr>
          <p:nvPr/>
        </p:nvCxnSpPr>
        <p:spPr>
          <a:xfrm flipV="1">
            <a:off x="1044944" y="1715159"/>
            <a:ext cx="430712" cy="4292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/>
          <p:cNvCxnSpPr>
            <a:stCxn id="10" idx="2"/>
          </p:cNvCxnSpPr>
          <p:nvPr/>
        </p:nvCxnSpPr>
        <p:spPr>
          <a:xfrm>
            <a:off x="1044944" y="2759916"/>
            <a:ext cx="718744" cy="8614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/>
          <p:cNvCxnSpPr/>
          <p:nvPr/>
        </p:nvCxnSpPr>
        <p:spPr>
          <a:xfrm>
            <a:off x="1763688" y="1715159"/>
            <a:ext cx="432048" cy="1906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met pijl 60"/>
          <p:cNvCxnSpPr>
            <a:stCxn id="21" idx="3"/>
            <a:endCxn id="27" idx="1"/>
          </p:cNvCxnSpPr>
          <p:nvPr/>
        </p:nvCxnSpPr>
        <p:spPr>
          <a:xfrm flipV="1">
            <a:off x="5364088" y="4147376"/>
            <a:ext cx="936104" cy="1049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/>
          <p:cNvCxnSpPr>
            <a:stCxn id="18" idx="0"/>
          </p:cNvCxnSpPr>
          <p:nvPr/>
        </p:nvCxnSpPr>
        <p:spPr>
          <a:xfrm flipV="1">
            <a:off x="4427984" y="4483136"/>
            <a:ext cx="254662" cy="2959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/>
          <p:cNvCxnSpPr/>
          <p:nvPr/>
        </p:nvCxnSpPr>
        <p:spPr>
          <a:xfrm flipH="1" flipV="1">
            <a:off x="3237218" y="4356300"/>
            <a:ext cx="614702" cy="4227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met pijl 66"/>
          <p:cNvCxnSpPr>
            <a:endCxn id="31" idx="1"/>
          </p:cNvCxnSpPr>
          <p:nvPr/>
        </p:nvCxnSpPr>
        <p:spPr>
          <a:xfrm flipV="1">
            <a:off x="7164288" y="3852302"/>
            <a:ext cx="672481" cy="16427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kromde verbindingslijn 14"/>
          <p:cNvCxnSpPr>
            <a:endCxn id="22" idx="2"/>
          </p:cNvCxnSpPr>
          <p:nvPr/>
        </p:nvCxnSpPr>
        <p:spPr>
          <a:xfrm rot="5400000" flipH="1" flipV="1">
            <a:off x="3494588" y="2621512"/>
            <a:ext cx="2551989" cy="176307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Vrije vorm 63"/>
          <p:cNvSpPr/>
          <p:nvPr/>
        </p:nvSpPr>
        <p:spPr>
          <a:xfrm>
            <a:off x="3131840" y="4304603"/>
            <a:ext cx="3499869" cy="1916399"/>
          </a:xfrm>
          <a:custGeom>
            <a:avLst/>
            <a:gdLst>
              <a:gd name="connsiteX0" fmla="*/ 0 w 3334327"/>
              <a:gd name="connsiteY0" fmla="*/ 914400 h 1746825"/>
              <a:gd name="connsiteX1" fmla="*/ 1930400 w 3334327"/>
              <a:gd name="connsiteY1" fmla="*/ 1717964 h 1746825"/>
              <a:gd name="connsiteX2" fmla="*/ 3334327 w 3334327"/>
              <a:gd name="connsiteY2" fmla="*/ 0 h 174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4327" h="1746825">
                <a:moveTo>
                  <a:pt x="0" y="914400"/>
                </a:moveTo>
                <a:cubicBezTo>
                  <a:pt x="687339" y="1392382"/>
                  <a:pt x="1374679" y="1870364"/>
                  <a:pt x="1930400" y="1717964"/>
                </a:cubicBezTo>
                <a:cubicBezTo>
                  <a:pt x="2486121" y="1565564"/>
                  <a:pt x="2910224" y="782782"/>
                  <a:pt x="3334327" y="0"/>
                </a:cubicBez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cxnSp>
        <p:nvCxnSpPr>
          <p:cNvPr id="71" name="Rechte verbindingslijn 70"/>
          <p:cNvCxnSpPr/>
          <p:nvPr/>
        </p:nvCxnSpPr>
        <p:spPr>
          <a:xfrm>
            <a:off x="6631709" y="4312356"/>
            <a:ext cx="0" cy="1526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echte verbindingslijn 76"/>
          <p:cNvCxnSpPr/>
          <p:nvPr/>
        </p:nvCxnSpPr>
        <p:spPr>
          <a:xfrm flipH="1">
            <a:off x="6518316" y="4313502"/>
            <a:ext cx="112027" cy="85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chte verbindingslijn 84"/>
          <p:cNvCxnSpPr/>
          <p:nvPr/>
        </p:nvCxnSpPr>
        <p:spPr>
          <a:xfrm>
            <a:off x="2432199" y="3898432"/>
            <a:ext cx="592749" cy="339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Gelijk 85"/>
          <p:cNvSpPr/>
          <p:nvPr/>
        </p:nvSpPr>
        <p:spPr>
          <a:xfrm rot="18192339">
            <a:off x="3008883" y="4232595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87" name="Gelijk 86"/>
          <p:cNvSpPr/>
          <p:nvPr/>
        </p:nvSpPr>
        <p:spPr>
          <a:xfrm rot="18192339">
            <a:off x="2753711" y="2578114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88" name="Gelijk 87"/>
          <p:cNvSpPr/>
          <p:nvPr/>
        </p:nvSpPr>
        <p:spPr>
          <a:xfrm rot="13603830">
            <a:off x="2774405" y="3178501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89" name="Gelijk 88"/>
          <p:cNvSpPr/>
          <p:nvPr/>
        </p:nvSpPr>
        <p:spPr>
          <a:xfrm rot="18192339">
            <a:off x="2498538" y="1679957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cxnSp>
        <p:nvCxnSpPr>
          <p:cNvPr id="91" name="Rechte verbindingslijn 90"/>
          <p:cNvCxnSpPr>
            <a:stCxn id="7" idx="3"/>
          </p:cNvCxnSpPr>
          <p:nvPr/>
        </p:nvCxnSpPr>
        <p:spPr>
          <a:xfrm>
            <a:off x="2038082" y="1495711"/>
            <a:ext cx="455826" cy="2154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Rechte verbindingslijn met pijl 93"/>
          <p:cNvCxnSpPr>
            <a:stCxn id="19" idx="1"/>
          </p:cNvCxnSpPr>
          <p:nvPr/>
        </p:nvCxnSpPr>
        <p:spPr>
          <a:xfrm flipH="1" flipV="1">
            <a:off x="2728573" y="1846401"/>
            <a:ext cx="296375" cy="2308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Rechte verbindingslijn met pijl 95"/>
          <p:cNvCxnSpPr/>
          <p:nvPr/>
        </p:nvCxnSpPr>
        <p:spPr>
          <a:xfrm flipH="1" flipV="1">
            <a:off x="3004253" y="2720427"/>
            <a:ext cx="232965" cy="115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Rechte verbindingslijn met pijl 97"/>
          <p:cNvCxnSpPr>
            <a:stCxn id="20" idx="1"/>
          </p:cNvCxnSpPr>
          <p:nvPr/>
        </p:nvCxnSpPr>
        <p:spPr>
          <a:xfrm flipH="1">
            <a:off x="3004253" y="2951260"/>
            <a:ext cx="232965" cy="2308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Rechte verbindingslijn 99"/>
          <p:cNvCxnSpPr/>
          <p:nvPr/>
        </p:nvCxnSpPr>
        <p:spPr>
          <a:xfrm>
            <a:off x="1907704" y="1715159"/>
            <a:ext cx="852947" cy="8667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Rechte verbindingslijn 101"/>
          <p:cNvCxnSpPr/>
          <p:nvPr/>
        </p:nvCxnSpPr>
        <p:spPr>
          <a:xfrm flipV="1">
            <a:off x="2493908" y="3355614"/>
            <a:ext cx="266743" cy="2657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kstvak 102"/>
          <p:cNvSpPr txBox="1"/>
          <p:nvPr/>
        </p:nvSpPr>
        <p:spPr>
          <a:xfrm>
            <a:off x="4466621" y="5672755"/>
            <a:ext cx="1041483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b="1" dirty="0" smtClean="0">
                <a:solidFill>
                  <a:prstClr val="black"/>
                </a:solidFill>
              </a:rPr>
              <a:t>Goals = €</a:t>
            </a:r>
            <a:endParaRPr lang="nl-BE" b="1" dirty="0">
              <a:solidFill>
                <a:prstClr val="black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419872" y="1178062"/>
            <a:ext cx="2054862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b="1" dirty="0" smtClean="0">
                <a:solidFill>
                  <a:prstClr val="black"/>
                </a:solidFill>
              </a:rPr>
              <a:t>Goals = Sustainability + €</a:t>
            </a:r>
            <a:endParaRPr lang="nl-BE" sz="12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4944" y="404664"/>
            <a:ext cx="400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DESIGN, OLD FOUNDATIONS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23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9512" y="179388"/>
            <a:ext cx="8334375" cy="72933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9pPr>
          </a:lstStyle>
          <a:p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310">
            <a:off x="6646733" y="2159954"/>
            <a:ext cx="2620676" cy="342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551">
            <a:off x="3731678" y="313865"/>
            <a:ext cx="2880320" cy="4339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642">
            <a:off x="415366" y="1199356"/>
            <a:ext cx="2868463" cy="4367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181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5349214"/>
            <a:ext cx="4608512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chemeClr val="bg1"/>
                </a:solidFill>
              </a:rPr>
              <a:t>SPECIALISATION AND LACK OF JOB CONTROL</a:t>
            </a:r>
            <a:endParaRPr lang="nl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50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Rechte verbindingslijn 13"/>
          <p:cNvCxnSpPr/>
          <p:nvPr/>
        </p:nvCxnSpPr>
        <p:spPr>
          <a:xfrm flipV="1">
            <a:off x="5397458" y="872372"/>
            <a:ext cx="0" cy="51142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V="1">
            <a:off x="2339752" y="918592"/>
            <a:ext cx="0" cy="51142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/>
          <p:cNvSpPr txBox="1"/>
          <p:nvPr/>
        </p:nvSpPr>
        <p:spPr>
          <a:xfrm>
            <a:off x="395536" y="76470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prstClr val="black"/>
                </a:solidFill>
              </a:rPr>
              <a:t>OLD DAYS</a:t>
            </a:r>
            <a:endParaRPr lang="nl-BE" sz="1400" dirty="0">
              <a:solidFill>
                <a:prstClr val="black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165210" y="788229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prstClr val="black"/>
                </a:solidFill>
              </a:rPr>
              <a:t>TRANSITION</a:t>
            </a:r>
            <a:endParaRPr lang="nl-BE" sz="1400" dirty="0">
              <a:solidFill>
                <a:prstClr val="black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6426549" y="846127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prstClr val="black"/>
                </a:solidFill>
              </a:rPr>
              <a:t>NEW WORLD</a:t>
            </a:r>
            <a:endParaRPr lang="nl-BE" sz="1400" dirty="0">
              <a:solidFill>
                <a:prstClr val="black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26200" y="1280267"/>
            <a:ext cx="1711882" cy="43088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100" kern="0" dirty="0" smtClean="0">
                <a:solidFill>
                  <a:prstClr val="black"/>
                </a:solidFill>
              </a:rPr>
              <a:t>Taylor</a:t>
            </a:r>
          </a:p>
          <a:p>
            <a:pPr algn="ctr"/>
            <a:r>
              <a:rPr lang="nl-BE" sz="1100" kern="0" dirty="0" smtClean="0">
                <a:solidFill>
                  <a:prstClr val="black"/>
                </a:solidFill>
              </a:rPr>
              <a:t>(</a:t>
            </a:r>
            <a:r>
              <a:rPr lang="nl-BE" sz="1100" kern="0" dirty="0" err="1" smtClean="0">
                <a:solidFill>
                  <a:prstClr val="black"/>
                </a:solidFill>
              </a:rPr>
              <a:t>scientific</a:t>
            </a:r>
            <a:r>
              <a:rPr lang="nl-BE" sz="1100" kern="0" dirty="0" smtClean="0">
                <a:solidFill>
                  <a:prstClr val="black"/>
                </a:solidFill>
              </a:rPr>
              <a:t> management)</a:t>
            </a:r>
            <a:endParaRPr lang="nl-BE" sz="1100" kern="0" dirty="0">
              <a:solidFill>
                <a:prstClr val="black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26200" y="2144363"/>
            <a:ext cx="1437488" cy="61555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A. Smith</a:t>
            </a:r>
          </a:p>
          <a:p>
            <a:pPr algn="ctr"/>
            <a:r>
              <a:rPr lang="nl-BE" sz="1100" dirty="0" err="1" smtClean="0">
                <a:solidFill>
                  <a:prstClr val="black"/>
                </a:solidFill>
              </a:rPr>
              <a:t>Specialization</a:t>
            </a:r>
            <a:r>
              <a:rPr lang="nl-BE" sz="1100" dirty="0" smtClean="0">
                <a:solidFill>
                  <a:prstClr val="black"/>
                </a:solidFill>
              </a:rPr>
              <a:t> </a:t>
            </a:r>
            <a:r>
              <a:rPr lang="nl-BE" sz="1100" dirty="0" err="1" smtClean="0">
                <a:solidFill>
                  <a:prstClr val="black"/>
                </a:solidFill>
              </a:rPr>
              <a:t>Labor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475656" y="3621396"/>
            <a:ext cx="1728192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dirty="0" smtClean="0">
                <a:solidFill>
                  <a:prstClr val="black"/>
                </a:solidFill>
              </a:rPr>
              <a:t>H. Ford Assembly Line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2432199" y="4817951"/>
            <a:ext cx="1185498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Japanese</a:t>
            </a:r>
            <a:r>
              <a:rPr lang="nl-BE" sz="1200" dirty="0" smtClean="0">
                <a:solidFill>
                  <a:prstClr val="black"/>
                </a:solidFill>
              </a:rPr>
              <a:t> Just </a:t>
            </a:r>
          </a:p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in Time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3707904" y="4779042"/>
            <a:ext cx="1440160" cy="461665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Group </a:t>
            </a:r>
            <a:r>
              <a:rPr lang="nl-BE" sz="1200" dirty="0" err="1" smtClean="0">
                <a:solidFill>
                  <a:prstClr val="black"/>
                </a:solidFill>
              </a:rPr>
              <a:t>Dynamic</a:t>
            </a:r>
            <a:endParaRPr lang="nl-BE" sz="1200" dirty="0" smtClean="0">
              <a:solidFill>
                <a:prstClr val="black"/>
              </a:solidFill>
            </a:endParaRPr>
          </a:p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Wisdom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3024948" y="1846401"/>
            <a:ext cx="1728192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100" dirty="0" smtClean="0">
                <a:solidFill>
                  <a:prstClr val="black"/>
                </a:solidFill>
              </a:rPr>
              <a:t>E. Trist </a:t>
            </a:r>
            <a:r>
              <a:rPr lang="nl-BE" sz="1100" dirty="0" err="1" smtClean="0">
                <a:solidFill>
                  <a:prstClr val="black"/>
                </a:solidFill>
              </a:rPr>
              <a:t>Socio</a:t>
            </a:r>
            <a:r>
              <a:rPr lang="nl-BE" sz="1100" dirty="0" smtClean="0">
                <a:solidFill>
                  <a:prstClr val="black"/>
                </a:solidFill>
              </a:rPr>
              <a:t>-Technical</a:t>
            </a:r>
          </a:p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Movement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3237218" y="2720427"/>
            <a:ext cx="1152128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Industrial</a:t>
            </a:r>
          </a:p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Democracy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4067944" y="4021471"/>
            <a:ext cx="129614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US Human </a:t>
            </a:r>
            <a:r>
              <a:rPr lang="nl-BE" sz="1200" dirty="0" err="1" smtClean="0">
                <a:solidFill>
                  <a:prstClr val="black"/>
                </a:solidFill>
              </a:rPr>
              <a:t>Relation</a:t>
            </a:r>
            <a:r>
              <a:rPr lang="nl-BE" sz="1200" dirty="0" smtClean="0">
                <a:solidFill>
                  <a:prstClr val="black"/>
                </a:solidFill>
              </a:rPr>
              <a:t> School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5148064" y="1626890"/>
            <a:ext cx="1008112" cy="6001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100" dirty="0" err="1" smtClean="0">
                <a:solidFill>
                  <a:prstClr val="black"/>
                </a:solidFill>
              </a:rPr>
              <a:t>Scand</a:t>
            </a:r>
            <a:r>
              <a:rPr lang="nl-BE" sz="1100" dirty="0" smtClean="0">
                <a:solidFill>
                  <a:prstClr val="black"/>
                </a:solidFill>
              </a:rPr>
              <a:t>. </a:t>
            </a:r>
            <a:r>
              <a:rPr lang="nl-BE" sz="1100" dirty="0" err="1" smtClean="0">
                <a:solidFill>
                  <a:prstClr val="black"/>
                </a:solidFill>
              </a:rPr>
              <a:t>Socio</a:t>
            </a:r>
            <a:r>
              <a:rPr lang="nl-BE" sz="1100" dirty="0" smtClean="0">
                <a:solidFill>
                  <a:prstClr val="black"/>
                </a:solidFill>
              </a:rPr>
              <a:t>-Technical II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6426549" y="2443428"/>
            <a:ext cx="1073979" cy="43088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100" dirty="0" smtClean="0">
                <a:solidFill>
                  <a:prstClr val="black"/>
                </a:solidFill>
              </a:rPr>
              <a:t>MST </a:t>
            </a:r>
            <a:r>
              <a:rPr lang="nl-BE" sz="1100" dirty="0" err="1" smtClean="0">
                <a:solidFill>
                  <a:prstClr val="black"/>
                </a:solidFill>
              </a:rPr>
              <a:t>Lowlands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7902713" y="963114"/>
            <a:ext cx="989767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Conducive</a:t>
            </a:r>
            <a:r>
              <a:rPr lang="nl-BE" sz="1200" dirty="0" smtClean="0">
                <a:solidFill>
                  <a:prstClr val="black"/>
                </a:solidFill>
              </a:rPr>
              <a:t> </a:t>
            </a:r>
            <a:r>
              <a:rPr lang="nl-BE" sz="1200" dirty="0" err="1" smtClean="0">
                <a:solidFill>
                  <a:prstClr val="black"/>
                </a:solidFill>
              </a:rPr>
              <a:t>Production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5" name="Rechthoekige driehoek 24"/>
          <p:cNvSpPr/>
          <p:nvPr/>
        </p:nvSpPr>
        <p:spPr>
          <a:xfrm flipH="1">
            <a:off x="3617697" y="2880994"/>
            <a:ext cx="5270810" cy="631521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7398657" y="3131620"/>
            <a:ext cx="138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err="1" smtClean="0">
                <a:solidFill>
                  <a:prstClr val="white"/>
                </a:solidFill>
              </a:rPr>
              <a:t>Bifurcation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6300192" y="4016571"/>
            <a:ext cx="122413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100" dirty="0" err="1" smtClean="0">
                <a:solidFill>
                  <a:prstClr val="black"/>
                </a:solidFill>
              </a:rPr>
              <a:t>Lean</a:t>
            </a:r>
            <a:r>
              <a:rPr lang="nl-BE" sz="1100" dirty="0" smtClean="0">
                <a:solidFill>
                  <a:prstClr val="black"/>
                </a:solidFill>
              </a:rPr>
              <a:t> </a:t>
            </a:r>
            <a:r>
              <a:rPr lang="nl-BE" sz="1100" dirty="0" err="1" smtClean="0">
                <a:solidFill>
                  <a:prstClr val="black"/>
                </a:solidFill>
              </a:rPr>
              <a:t>Production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6552220" y="1384736"/>
            <a:ext cx="972108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Reflexive</a:t>
            </a:r>
            <a:endParaRPr lang="nl-BE" sz="1200" dirty="0" smtClean="0">
              <a:solidFill>
                <a:prstClr val="black"/>
              </a:solidFill>
            </a:endParaRPr>
          </a:p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Production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30" name="Rechthoek 29"/>
          <p:cNvSpPr/>
          <p:nvPr/>
        </p:nvSpPr>
        <p:spPr>
          <a:xfrm>
            <a:off x="7716579" y="2530825"/>
            <a:ext cx="13083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100" dirty="0">
                <a:solidFill>
                  <a:prstClr val="black"/>
                </a:solidFill>
              </a:rPr>
              <a:t>New Goal </a:t>
            </a:r>
            <a:r>
              <a:rPr lang="nl-BE" sz="1100" dirty="0" err="1">
                <a:solidFill>
                  <a:prstClr val="black"/>
                </a:solidFill>
              </a:rPr>
              <a:t>Structure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7836769" y="3713802"/>
            <a:ext cx="112165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200" dirty="0" err="1" smtClean="0">
                <a:solidFill>
                  <a:prstClr val="black"/>
                </a:solidFill>
              </a:rPr>
              <a:t>Reengeneering</a:t>
            </a:r>
            <a:endParaRPr lang="nl-BE" sz="1200" dirty="0">
              <a:solidFill>
                <a:prstClr val="black"/>
              </a:solidFill>
            </a:endParaRPr>
          </a:p>
        </p:txBody>
      </p:sp>
      <p:cxnSp>
        <p:nvCxnSpPr>
          <p:cNvPr id="35" name="Rechte verbindingslijn met pijl 34"/>
          <p:cNvCxnSpPr>
            <a:stCxn id="10" idx="0"/>
          </p:cNvCxnSpPr>
          <p:nvPr/>
        </p:nvCxnSpPr>
        <p:spPr>
          <a:xfrm flipV="1">
            <a:off x="1044944" y="1715159"/>
            <a:ext cx="430712" cy="4292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/>
          <p:cNvCxnSpPr>
            <a:stCxn id="10" idx="2"/>
          </p:cNvCxnSpPr>
          <p:nvPr/>
        </p:nvCxnSpPr>
        <p:spPr>
          <a:xfrm>
            <a:off x="1044944" y="2759916"/>
            <a:ext cx="718744" cy="8614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/>
          <p:cNvCxnSpPr/>
          <p:nvPr/>
        </p:nvCxnSpPr>
        <p:spPr>
          <a:xfrm>
            <a:off x="1763688" y="1715159"/>
            <a:ext cx="432048" cy="1906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met pijl 44"/>
          <p:cNvCxnSpPr>
            <a:stCxn id="19" idx="3"/>
            <a:endCxn id="23" idx="1"/>
          </p:cNvCxnSpPr>
          <p:nvPr/>
        </p:nvCxnSpPr>
        <p:spPr>
          <a:xfrm>
            <a:off x="4753140" y="2077234"/>
            <a:ext cx="1673409" cy="5816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met pijl 46"/>
          <p:cNvCxnSpPr>
            <a:stCxn id="20" idx="3"/>
          </p:cNvCxnSpPr>
          <p:nvPr/>
        </p:nvCxnSpPr>
        <p:spPr>
          <a:xfrm flipV="1">
            <a:off x="4389346" y="2720427"/>
            <a:ext cx="2037203" cy="2308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/>
          <p:nvPr/>
        </p:nvCxnSpPr>
        <p:spPr>
          <a:xfrm>
            <a:off x="6084168" y="2088555"/>
            <a:ext cx="468052" cy="3548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echte verbindingslijn met pijl 50"/>
          <p:cNvCxnSpPr>
            <a:stCxn id="22" idx="3"/>
            <a:endCxn id="28" idx="1"/>
          </p:cNvCxnSpPr>
          <p:nvPr/>
        </p:nvCxnSpPr>
        <p:spPr>
          <a:xfrm flipV="1">
            <a:off x="6156176" y="1615569"/>
            <a:ext cx="396044" cy="3114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met pijl 52"/>
          <p:cNvCxnSpPr/>
          <p:nvPr/>
        </p:nvCxnSpPr>
        <p:spPr>
          <a:xfrm flipV="1">
            <a:off x="7524328" y="1193946"/>
            <a:ext cx="378385" cy="3017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met pijl 58"/>
          <p:cNvCxnSpPr>
            <a:stCxn id="23" idx="2"/>
          </p:cNvCxnSpPr>
          <p:nvPr/>
        </p:nvCxnSpPr>
        <p:spPr>
          <a:xfrm flipH="1">
            <a:off x="6804248" y="2874315"/>
            <a:ext cx="159291" cy="111648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met pijl 60"/>
          <p:cNvCxnSpPr>
            <a:stCxn id="21" idx="3"/>
            <a:endCxn id="27" idx="1"/>
          </p:cNvCxnSpPr>
          <p:nvPr/>
        </p:nvCxnSpPr>
        <p:spPr>
          <a:xfrm flipV="1">
            <a:off x="5364088" y="4147376"/>
            <a:ext cx="936104" cy="1049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/>
          <p:cNvCxnSpPr>
            <a:stCxn id="18" idx="0"/>
          </p:cNvCxnSpPr>
          <p:nvPr/>
        </p:nvCxnSpPr>
        <p:spPr>
          <a:xfrm flipV="1">
            <a:off x="4427984" y="4483136"/>
            <a:ext cx="254662" cy="2959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/>
          <p:cNvCxnSpPr/>
          <p:nvPr/>
        </p:nvCxnSpPr>
        <p:spPr>
          <a:xfrm flipH="1" flipV="1">
            <a:off x="3237218" y="4356300"/>
            <a:ext cx="614702" cy="4227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met pijl 66"/>
          <p:cNvCxnSpPr>
            <a:endCxn id="31" idx="1"/>
          </p:cNvCxnSpPr>
          <p:nvPr/>
        </p:nvCxnSpPr>
        <p:spPr>
          <a:xfrm flipV="1">
            <a:off x="7164288" y="3852302"/>
            <a:ext cx="672481" cy="16427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kromde verbindingslijn 14"/>
          <p:cNvCxnSpPr>
            <a:endCxn id="22" idx="2"/>
          </p:cNvCxnSpPr>
          <p:nvPr/>
        </p:nvCxnSpPr>
        <p:spPr>
          <a:xfrm rot="5400000" flipH="1" flipV="1">
            <a:off x="3494588" y="2621512"/>
            <a:ext cx="2551989" cy="176307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Vrije vorm 63"/>
          <p:cNvSpPr/>
          <p:nvPr/>
        </p:nvSpPr>
        <p:spPr>
          <a:xfrm>
            <a:off x="3131840" y="4304603"/>
            <a:ext cx="3499869" cy="1916399"/>
          </a:xfrm>
          <a:custGeom>
            <a:avLst/>
            <a:gdLst>
              <a:gd name="connsiteX0" fmla="*/ 0 w 3334327"/>
              <a:gd name="connsiteY0" fmla="*/ 914400 h 1746825"/>
              <a:gd name="connsiteX1" fmla="*/ 1930400 w 3334327"/>
              <a:gd name="connsiteY1" fmla="*/ 1717964 h 1746825"/>
              <a:gd name="connsiteX2" fmla="*/ 3334327 w 3334327"/>
              <a:gd name="connsiteY2" fmla="*/ 0 h 174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4327" h="1746825">
                <a:moveTo>
                  <a:pt x="0" y="914400"/>
                </a:moveTo>
                <a:cubicBezTo>
                  <a:pt x="687339" y="1392382"/>
                  <a:pt x="1374679" y="1870364"/>
                  <a:pt x="1930400" y="1717964"/>
                </a:cubicBezTo>
                <a:cubicBezTo>
                  <a:pt x="2486121" y="1565564"/>
                  <a:pt x="2910224" y="782782"/>
                  <a:pt x="3334327" y="0"/>
                </a:cubicBez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cxnSp>
        <p:nvCxnSpPr>
          <p:cNvPr id="71" name="Rechte verbindingslijn 70"/>
          <p:cNvCxnSpPr/>
          <p:nvPr/>
        </p:nvCxnSpPr>
        <p:spPr>
          <a:xfrm>
            <a:off x="6631709" y="4312356"/>
            <a:ext cx="0" cy="1526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echte verbindingslijn 76"/>
          <p:cNvCxnSpPr/>
          <p:nvPr/>
        </p:nvCxnSpPr>
        <p:spPr>
          <a:xfrm flipH="1">
            <a:off x="6518316" y="4313502"/>
            <a:ext cx="112027" cy="85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chte verbindingslijn 84"/>
          <p:cNvCxnSpPr/>
          <p:nvPr/>
        </p:nvCxnSpPr>
        <p:spPr>
          <a:xfrm>
            <a:off x="2432199" y="3898432"/>
            <a:ext cx="592749" cy="339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Gelijk 85"/>
          <p:cNvSpPr/>
          <p:nvPr/>
        </p:nvSpPr>
        <p:spPr>
          <a:xfrm rot="18192339">
            <a:off x="3008883" y="4232595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87" name="Gelijk 86"/>
          <p:cNvSpPr/>
          <p:nvPr/>
        </p:nvSpPr>
        <p:spPr>
          <a:xfrm rot="18192339">
            <a:off x="2753711" y="2578114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88" name="Gelijk 87"/>
          <p:cNvSpPr/>
          <p:nvPr/>
        </p:nvSpPr>
        <p:spPr>
          <a:xfrm rot="13603830">
            <a:off x="2774405" y="3178501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89" name="Gelijk 88"/>
          <p:cNvSpPr/>
          <p:nvPr/>
        </p:nvSpPr>
        <p:spPr>
          <a:xfrm rot="18192339">
            <a:off x="2498538" y="1679957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cxnSp>
        <p:nvCxnSpPr>
          <p:cNvPr id="91" name="Rechte verbindingslijn 90"/>
          <p:cNvCxnSpPr>
            <a:stCxn id="7" idx="3"/>
          </p:cNvCxnSpPr>
          <p:nvPr/>
        </p:nvCxnSpPr>
        <p:spPr>
          <a:xfrm>
            <a:off x="2038082" y="1495711"/>
            <a:ext cx="455826" cy="2154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Rechte verbindingslijn met pijl 93"/>
          <p:cNvCxnSpPr>
            <a:stCxn id="19" idx="1"/>
          </p:cNvCxnSpPr>
          <p:nvPr/>
        </p:nvCxnSpPr>
        <p:spPr>
          <a:xfrm flipH="1" flipV="1">
            <a:off x="2728573" y="1846401"/>
            <a:ext cx="296375" cy="2308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Rechte verbindingslijn met pijl 95"/>
          <p:cNvCxnSpPr/>
          <p:nvPr/>
        </p:nvCxnSpPr>
        <p:spPr>
          <a:xfrm flipH="1" flipV="1">
            <a:off x="3004253" y="2720427"/>
            <a:ext cx="232965" cy="115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Rechte verbindingslijn met pijl 97"/>
          <p:cNvCxnSpPr>
            <a:stCxn id="20" idx="1"/>
          </p:cNvCxnSpPr>
          <p:nvPr/>
        </p:nvCxnSpPr>
        <p:spPr>
          <a:xfrm flipH="1">
            <a:off x="3004253" y="2951260"/>
            <a:ext cx="232965" cy="2308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Rechte verbindingslijn 99"/>
          <p:cNvCxnSpPr/>
          <p:nvPr/>
        </p:nvCxnSpPr>
        <p:spPr>
          <a:xfrm>
            <a:off x="1907704" y="1715159"/>
            <a:ext cx="852947" cy="8667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Rechte verbindingslijn 101"/>
          <p:cNvCxnSpPr/>
          <p:nvPr/>
        </p:nvCxnSpPr>
        <p:spPr>
          <a:xfrm flipV="1">
            <a:off x="2493908" y="3355614"/>
            <a:ext cx="266743" cy="2657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kstvak 102"/>
          <p:cNvSpPr txBox="1"/>
          <p:nvPr/>
        </p:nvSpPr>
        <p:spPr>
          <a:xfrm>
            <a:off x="4466621" y="5672755"/>
            <a:ext cx="1041483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b="1" dirty="0" smtClean="0">
                <a:solidFill>
                  <a:prstClr val="black"/>
                </a:solidFill>
              </a:rPr>
              <a:t>Goals = €</a:t>
            </a:r>
            <a:endParaRPr lang="nl-BE" b="1" dirty="0">
              <a:solidFill>
                <a:prstClr val="black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419872" y="1178062"/>
            <a:ext cx="2054862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b="1" dirty="0" smtClean="0">
                <a:solidFill>
                  <a:prstClr val="black"/>
                </a:solidFill>
              </a:rPr>
              <a:t>Goals = sustainability + €</a:t>
            </a:r>
            <a:endParaRPr lang="nl-BE" sz="1200" b="1" dirty="0">
              <a:solidFill>
                <a:prstClr val="black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956376" y="1771747"/>
            <a:ext cx="9321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Total </a:t>
            </a:r>
            <a:r>
              <a:rPr lang="nl-BE" sz="1200" dirty="0" err="1" smtClean="0">
                <a:solidFill>
                  <a:prstClr val="black"/>
                </a:solidFill>
              </a:rPr>
              <a:t>Workplace</a:t>
            </a:r>
            <a:r>
              <a:rPr lang="nl-BE" sz="1200" dirty="0" smtClean="0">
                <a:solidFill>
                  <a:prstClr val="black"/>
                </a:solidFill>
              </a:rPr>
              <a:t> </a:t>
            </a:r>
            <a:r>
              <a:rPr lang="nl-BE" sz="1200" dirty="0" err="1" smtClean="0">
                <a:solidFill>
                  <a:prstClr val="black"/>
                </a:solidFill>
              </a:rPr>
              <a:t>Innovation</a:t>
            </a:r>
            <a:endParaRPr lang="nl-BE" sz="1200" dirty="0">
              <a:solidFill>
                <a:prstClr val="black"/>
              </a:solidFill>
            </a:endParaRPr>
          </a:p>
        </p:txBody>
      </p:sp>
      <p:cxnSp>
        <p:nvCxnSpPr>
          <p:cNvPr id="75" name="Rechte verbindingslijn met pijl 74"/>
          <p:cNvCxnSpPr/>
          <p:nvPr/>
        </p:nvCxnSpPr>
        <p:spPr>
          <a:xfrm flipV="1">
            <a:off x="7500528" y="2088555"/>
            <a:ext cx="455848" cy="3548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44944" y="404664"/>
            <a:ext cx="400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DESIGN, OLD FOUNDATIONS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66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002">
            <a:off x="817075" y="386673"/>
            <a:ext cx="2463663" cy="3684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816">
            <a:off x="3067140" y="4401840"/>
            <a:ext cx="4251050" cy="3293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 descr="https://d.gr-assets.com/books/1348086647l/26457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393">
            <a:off x="4227445" y="372414"/>
            <a:ext cx="2320506" cy="349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33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Rechte verbindingslijn 13"/>
          <p:cNvCxnSpPr/>
          <p:nvPr/>
        </p:nvCxnSpPr>
        <p:spPr>
          <a:xfrm flipV="1">
            <a:off x="5397458" y="872372"/>
            <a:ext cx="0" cy="51142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V="1">
            <a:off x="2339752" y="918592"/>
            <a:ext cx="0" cy="51142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/>
          <p:cNvSpPr txBox="1"/>
          <p:nvPr/>
        </p:nvSpPr>
        <p:spPr>
          <a:xfrm>
            <a:off x="395536" y="76470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prstClr val="black"/>
                </a:solidFill>
              </a:rPr>
              <a:t>OLD DAYS</a:t>
            </a:r>
            <a:endParaRPr lang="nl-BE" sz="1400" dirty="0">
              <a:solidFill>
                <a:prstClr val="black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165210" y="788229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prstClr val="black"/>
                </a:solidFill>
              </a:rPr>
              <a:t>TRANSITION</a:t>
            </a:r>
            <a:endParaRPr lang="nl-BE" sz="1400" dirty="0">
              <a:solidFill>
                <a:prstClr val="black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6426549" y="846127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prstClr val="black"/>
                </a:solidFill>
              </a:rPr>
              <a:t>NEW WORLD</a:t>
            </a:r>
            <a:endParaRPr lang="nl-BE" sz="1400" dirty="0">
              <a:solidFill>
                <a:prstClr val="black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26200" y="1280267"/>
            <a:ext cx="1711882" cy="43088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100" kern="0" dirty="0" smtClean="0">
                <a:solidFill>
                  <a:prstClr val="black"/>
                </a:solidFill>
              </a:rPr>
              <a:t>Taylor</a:t>
            </a:r>
          </a:p>
          <a:p>
            <a:pPr algn="ctr"/>
            <a:r>
              <a:rPr lang="nl-BE" sz="1100" kern="0" dirty="0" smtClean="0">
                <a:solidFill>
                  <a:prstClr val="black"/>
                </a:solidFill>
              </a:rPr>
              <a:t>(</a:t>
            </a:r>
            <a:r>
              <a:rPr lang="nl-BE" sz="1100" kern="0" dirty="0" err="1" smtClean="0">
                <a:solidFill>
                  <a:prstClr val="black"/>
                </a:solidFill>
              </a:rPr>
              <a:t>scientific</a:t>
            </a:r>
            <a:r>
              <a:rPr lang="nl-BE" sz="1100" kern="0" dirty="0" smtClean="0">
                <a:solidFill>
                  <a:prstClr val="black"/>
                </a:solidFill>
              </a:rPr>
              <a:t> management)</a:t>
            </a:r>
            <a:endParaRPr lang="nl-BE" sz="1100" kern="0" dirty="0">
              <a:solidFill>
                <a:prstClr val="black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26200" y="2144363"/>
            <a:ext cx="1437488" cy="61555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A. Smith</a:t>
            </a:r>
          </a:p>
          <a:p>
            <a:pPr algn="ctr"/>
            <a:r>
              <a:rPr lang="nl-BE" sz="1100" dirty="0" err="1" smtClean="0">
                <a:solidFill>
                  <a:prstClr val="black"/>
                </a:solidFill>
              </a:rPr>
              <a:t>Specialization</a:t>
            </a:r>
            <a:r>
              <a:rPr lang="nl-BE" sz="1100" dirty="0" smtClean="0">
                <a:solidFill>
                  <a:prstClr val="black"/>
                </a:solidFill>
              </a:rPr>
              <a:t> </a:t>
            </a:r>
            <a:r>
              <a:rPr lang="nl-BE" sz="1100" dirty="0" err="1" smtClean="0">
                <a:solidFill>
                  <a:prstClr val="black"/>
                </a:solidFill>
              </a:rPr>
              <a:t>Labor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475656" y="3621396"/>
            <a:ext cx="1728192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dirty="0" smtClean="0">
                <a:solidFill>
                  <a:prstClr val="black"/>
                </a:solidFill>
              </a:rPr>
              <a:t>H. Ford Assembly Line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2432199" y="4817951"/>
            <a:ext cx="1185498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Japanese</a:t>
            </a:r>
            <a:r>
              <a:rPr lang="nl-BE" sz="1200" dirty="0" smtClean="0">
                <a:solidFill>
                  <a:prstClr val="black"/>
                </a:solidFill>
              </a:rPr>
              <a:t> Just </a:t>
            </a:r>
          </a:p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in Time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3707904" y="4779042"/>
            <a:ext cx="1440160" cy="461665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Group </a:t>
            </a:r>
            <a:r>
              <a:rPr lang="nl-BE" sz="1200" dirty="0" err="1" smtClean="0">
                <a:solidFill>
                  <a:prstClr val="black"/>
                </a:solidFill>
              </a:rPr>
              <a:t>Dynamic</a:t>
            </a:r>
            <a:endParaRPr lang="nl-BE" sz="1200" dirty="0" smtClean="0">
              <a:solidFill>
                <a:prstClr val="black"/>
              </a:solidFill>
            </a:endParaRPr>
          </a:p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Wisdom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3024948" y="1846401"/>
            <a:ext cx="1728192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100" dirty="0" smtClean="0">
                <a:solidFill>
                  <a:prstClr val="black"/>
                </a:solidFill>
              </a:rPr>
              <a:t>E. Trist </a:t>
            </a:r>
            <a:r>
              <a:rPr lang="nl-BE" sz="1100" dirty="0" err="1" smtClean="0">
                <a:solidFill>
                  <a:prstClr val="black"/>
                </a:solidFill>
              </a:rPr>
              <a:t>Socio</a:t>
            </a:r>
            <a:r>
              <a:rPr lang="nl-BE" sz="1100" dirty="0" smtClean="0">
                <a:solidFill>
                  <a:prstClr val="black"/>
                </a:solidFill>
              </a:rPr>
              <a:t>-Technical</a:t>
            </a:r>
          </a:p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Movement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3237218" y="2720427"/>
            <a:ext cx="1152128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Industrial</a:t>
            </a:r>
          </a:p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Democracy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4067944" y="4021471"/>
            <a:ext cx="129614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US Human </a:t>
            </a:r>
            <a:r>
              <a:rPr lang="nl-BE" sz="1200" dirty="0" err="1" smtClean="0">
                <a:solidFill>
                  <a:prstClr val="black"/>
                </a:solidFill>
              </a:rPr>
              <a:t>Relation</a:t>
            </a:r>
            <a:r>
              <a:rPr lang="nl-BE" sz="1200" dirty="0" smtClean="0">
                <a:solidFill>
                  <a:prstClr val="black"/>
                </a:solidFill>
              </a:rPr>
              <a:t> School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5148064" y="1626890"/>
            <a:ext cx="1008112" cy="6001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100" dirty="0" err="1" smtClean="0">
                <a:solidFill>
                  <a:prstClr val="black"/>
                </a:solidFill>
              </a:rPr>
              <a:t>Scand</a:t>
            </a:r>
            <a:r>
              <a:rPr lang="nl-BE" sz="1100" dirty="0" smtClean="0">
                <a:solidFill>
                  <a:prstClr val="black"/>
                </a:solidFill>
              </a:rPr>
              <a:t>. </a:t>
            </a:r>
            <a:r>
              <a:rPr lang="nl-BE" sz="1100" dirty="0" err="1" smtClean="0">
                <a:solidFill>
                  <a:prstClr val="black"/>
                </a:solidFill>
              </a:rPr>
              <a:t>Socio</a:t>
            </a:r>
            <a:r>
              <a:rPr lang="nl-BE" sz="1100" dirty="0" smtClean="0">
                <a:solidFill>
                  <a:prstClr val="black"/>
                </a:solidFill>
              </a:rPr>
              <a:t>-Technical II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6426549" y="2443428"/>
            <a:ext cx="1073979" cy="43088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100" dirty="0" smtClean="0">
                <a:solidFill>
                  <a:prstClr val="black"/>
                </a:solidFill>
              </a:rPr>
              <a:t>MST </a:t>
            </a:r>
            <a:r>
              <a:rPr lang="nl-BE" sz="1100" dirty="0" err="1" smtClean="0">
                <a:solidFill>
                  <a:prstClr val="black"/>
                </a:solidFill>
              </a:rPr>
              <a:t>Lowlands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7902713" y="963114"/>
            <a:ext cx="989767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Conducive</a:t>
            </a:r>
            <a:r>
              <a:rPr lang="nl-BE" sz="1200" dirty="0" smtClean="0">
                <a:solidFill>
                  <a:prstClr val="black"/>
                </a:solidFill>
              </a:rPr>
              <a:t> </a:t>
            </a:r>
            <a:r>
              <a:rPr lang="nl-BE" sz="1200" dirty="0" err="1" smtClean="0">
                <a:solidFill>
                  <a:prstClr val="black"/>
                </a:solidFill>
              </a:rPr>
              <a:t>Production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25" name="Rechthoekige driehoek 24"/>
          <p:cNvSpPr/>
          <p:nvPr/>
        </p:nvSpPr>
        <p:spPr>
          <a:xfrm flipH="1">
            <a:off x="3617697" y="2880994"/>
            <a:ext cx="5270810" cy="631521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7398657" y="3131620"/>
            <a:ext cx="138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err="1" smtClean="0">
                <a:solidFill>
                  <a:prstClr val="white"/>
                </a:solidFill>
              </a:rPr>
              <a:t>Bifurcation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6300192" y="4016571"/>
            <a:ext cx="122413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100" dirty="0" err="1" smtClean="0">
                <a:solidFill>
                  <a:prstClr val="black"/>
                </a:solidFill>
              </a:rPr>
              <a:t>Lean</a:t>
            </a:r>
            <a:r>
              <a:rPr lang="nl-BE" sz="1100" dirty="0" smtClean="0">
                <a:solidFill>
                  <a:prstClr val="black"/>
                </a:solidFill>
              </a:rPr>
              <a:t> </a:t>
            </a:r>
            <a:r>
              <a:rPr lang="nl-BE" sz="1100" dirty="0" err="1" smtClean="0">
                <a:solidFill>
                  <a:prstClr val="black"/>
                </a:solidFill>
              </a:rPr>
              <a:t>Production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6552220" y="1384736"/>
            <a:ext cx="972108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Reflexive</a:t>
            </a:r>
            <a:endParaRPr lang="nl-BE" sz="1200" dirty="0" smtClean="0">
              <a:solidFill>
                <a:prstClr val="black"/>
              </a:solidFill>
            </a:endParaRPr>
          </a:p>
          <a:p>
            <a:pPr algn="ctr"/>
            <a:r>
              <a:rPr lang="nl-BE" sz="1200" dirty="0" err="1" smtClean="0">
                <a:solidFill>
                  <a:prstClr val="black"/>
                </a:solidFill>
              </a:rPr>
              <a:t>Production</a:t>
            </a:r>
            <a:endParaRPr lang="nl-BE" sz="1200" dirty="0">
              <a:solidFill>
                <a:prstClr val="black"/>
              </a:solidFill>
            </a:endParaRPr>
          </a:p>
        </p:txBody>
      </p:sp>
      <p:sp>
        <p:nvSpPr>
          <p:cNvPr id="30" name="Rechthoek 29"/>
          <p:cNvSpPr/>
          <p:nvPr/>
        </p:nvSpPr>
        <p:spPr>
          <a:xfrm>
            <a:off x="7716579" y="2530825"/>
            <a:ext cx="13083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100" dirty="0">
                <a:solidFill>
                  <a:prstClr val="black"/>
                </a:solidFill>
              </a:rPr>
              <a:t>New Goal </a:t>
            </a:r>
            <a:r>
              <a:rPr lang="nl-BE" sz="1100" dirty="0" err="1">
                <a:solidFill>
                  <a:prstClr val="black"/>
                </a:solidFill>
              </a:rPr>
              <a:t>Structure</a:t>
            </a:r>
            <a:endParaRPr lang="nl-BE" sz="1100" dirty="0">
              <a:solidFill>
                <a:prstClr val="black"/>
              </a:solidFill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7836769" y="3713802"/>
            <a:ext cx="112165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200" dirty="0" err="1" smtClean="0">
                <a:solidFill>
                  <a:prstClr val="black"/>
                </a:solidFill>
              </a:rPr>
              <a:t>Reengeneering</a:t>
            </a:r>
            <a:endParaRPr lang="nl-BE" sz="1200" dirty="0">
              <a:solidFill>
                <a:prstClr val="black"/>
              </a:solidFill>
            </a:endParaRPr>
          </a:p>
        </p:txBody>
      </p:sp>
      <p:cxnSp>
        <p:nvCxnSpPr>
          <p:cNvPr id="35" name="Rechte verbindingslijn met pijl 34"/>
          <p:cNvCxnSpPr>
            <a:stCxn id="10" idx="0"/>
          </p:cNvCxnSpPr>
          <p:nvPr/>
        </p:nvCxnSpPr>
        <p:spPr>
          <a:xfrm flipV="1">
            <a:off x="1044944" y="1715159"/>
            <a:ext cx="430712" cy="4292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/>
          <p:cNvCxnSpPr>
            <a:stCxn id="10" idx="2"/>
          </p:cNvCxnSpPr>
          <p:nvPr/>
        </p:nvCxnSpPr>
        <p:spPr>
          <a:xfrm>
            <a:off x="1044944" y="2759916"/>
            <a:ext cx="718744" cy="8614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/>
          <p:cNvCxnSpPr/>
          <p:nvPr/>
        </p:nvCxnSpPr>
        <p:spPr>
          <a:xfrm>
            <a:off x="1763688" y="1715159"/>
            <a:ext cx="432048" cy="1906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met pijl 44"/>
          <p:cNvCxnSpPr>
            <a:stCxn id="19" idx="3"/>
            <a:endCxn id="23" idx="1"/>
          </p:cNvCxnSpPr>
          <p:nvPr/>
        </p:nvCxnSpPr>
        <p:spPr>
          <a:xfrm>
            <a:off x="4753140" y="2077234"/>
            <a:ext cx="1673409" cy="5816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met pijl 46"/>
          <p:cNvCxnSpPr>
            <a:stCxn id="20" idx="3"/>
          </p:cNvCxnSpPr>
          <p:nvPr/>
        </p:nvCxnSpPr>
        <p:spPr>
          <a:xfrm flipV="1">
            <a:off x="4389346" y="2720427"/>
            <a:ext cx="2037203" cy="2308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/>
          <p:nvPr/>
        </p:nvCxnSpPr>
        <p:spPr>
          <a:xfrm>
            <a:off x="6084168" y="2088555"/>
            <a:ext cx="468052" cy="3548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echte verbindingslijn met pijl 50"/>
          <p:cNvCxnSpPr>
            <a:stCxn id="22" idx="3"/>
            <a:endCxn id="28" idx="1"/>
          </p:cNvCxnSpPr>
          <p:nvPr/>
        </p:nvCxnSpPr>
        <p:spPr>
          <a:xfrm flipV="1">
            <a:off x="6156176" y="1615569"/>
            <a:ext cx="396044" cy="3114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met pijl 52"/>
          <p:cNvCxnSpPr/>
          <p:nvPr/>
        </p:nvCxnSpPr>
        <p:spPr>
          <a:xfrm flipV="1">
            <a:off x="7524328" y="1193946"/>
            <a:ext cx="378385" cy="3017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met pijl 58"/>
          <p:cNvCxnSpPr>
            <a:stCxn id="23" idx="2"/>
          </p:cNvCxnSpPr>
          <p:nvPr/>
        </p:nvCxnSpPr>
        <p:spPr>
          <a:xfrm flipH="1">
            <a:off x="6804248" y="2874315"/>
            <a:ext cx="159291" cy="111648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met pijl 60"/>
          <p:cNvCxnSpPr>
            <a:stCxn id="21" idx="3"/>
            <a:endCxn id="27" idx="1"/>
          </p:cNvCxnSpPr>
          <p:nvPr/>
        </p:nvCxnSpPr>
        <p:spPr>
          <a:xfrm flipV="1">
            <a:off x="5364088" y="4147376"/>
            <a:ext cx="936104" cy="1049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/>
          <p:cNvCxnSpPr>
            <a:stCxn id="18" idx="0"/>
          </p:cNvCxnSpPr>
          <p:nvPr/>
        </p:nvCxnSpPr>
        <p:spPr>
          <a:xfrm flipV="1">
            <a:off x="4427984" y="4483136"/>
            <a:ext cx="254662" cy="2959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/>
          <p:cNvCxnSpPr/>
          <p:nvPr/>
        </p:nvCxnSpPr>
        <p:spPr>
          <a:xfrm flipH="1" flipV="1">
            <a:off x="3237218" y="4356300"/>
            <a:ext cx="614702" cy="4227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met pijl 66"/>
          <p:cNvCxnSpPr>
            <a:endCxn id="31" idx="1"/>
          </p:cNvCxnSpPr>
          <p:nvPr/>
        </p:nvCxnSpPr>
        <p:spPr>
          <a:xfrm flipV="1">
            <a:off x="7164288" y="3852302"/>
            <a:ext cx="672481" cy="16427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kromde verbindingslijn 14"/>
          <p:cNvCxnSpPr>
            <a:endCxn id="22" idx="2"/>
          </p:cNvCxnSpPr>
          <p:nvPr/>
        </p:nvCxnSpPr>
        <p:spPr>
          <a:xfrm rot="5400000" flipH="1" flipV="1">
            <a:off x="3494588" y="2621512"/>
            <a:ext cx="2551989" cy="176307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Vrije vorm 63"/>
          <p:cNvSpPr/>
          <p:nvPr/>
        </p:nvSpPr>
        <p:spPr>
          <a:xfrm>
            <a:off x="3131840" y="4304603"/>
            <a:ext cx="3499869" cy="1916399"/>
          </a:xfrm>
          <a:custGeom>
            <a:avLst/>
            <a:gdLst>
              <a:gd name="connsiteX0" fmla="*/ 0 w 3334327"/>
              <a:gd name="connsiteY0" fmla="*/ 914400 h 1746825"/>
              <a:gd name="connsiteX1" fmla="*/ 1930400 w 3334327"/>
              <a:gd name="connsiteY1" fmla="*/ 1717964 h 1746825"/>
              <a:gd name="connsiteX2" fmla="*/ 3334327 w 3334327"/>
              <a:gd name="connsiteY2" fmla="*/ 0 h 174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4327" h="1746825">
                <a:moveTo>
                  <a:pt x="0" y="914400"/>
                </a:moveTo>
                <a:cubicBezTo>
                  <a:pt x="687339" y="1392382"/>
                  <a:pt x="1374679" y="1870364"/>
                  <a:pt x="1930400" y="1717964"/>
                </a:cubicBezTo>
                <a:cubicBezTo>
                  <a:pt x="2486121" y="1565564"/>
                  <a:pt x="2910224" y="782782"/>
                  <a:pt x="3334327" y="0"/>
                </a:cubicBez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cxnSp>
        <p:nvCxnSpPr>
          <p:cNvPr id="71" name="Rechte verbindingslijn 70"/>
          <p:cNvCxnSpPr/>
          <p:nvPr/>
        </p:nvCxnSpPr>
        <p:spPr>
          <a:xfrm>
            <a:off x="6631709" y="4312356"/>
            <a:ext cx="0" cy="1526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echte verbindingslijn 76"/>
          <p:cNvCxnSpPr/>
          <p:nvPr/>
        </p:nvCxnSpPr>
        <p:spPr>
          <a:xfrm flipH="1">
            <a:off x="6518316" y="4313502"/>
            <a:ext cx="112027" cy="85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chte verbindingslijn 84"/>
          <p:cNvCxnSpPr/>
          <p:nvPr/>
        </p:nvCxnSpPr>
        <p:spPr>
          <a:xfrm>
            <a:off x="2432199" y="3898432"/>
            <a:ext cx="592749" cy="339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Gelijk 85"/>
          <p:cNvSpPr/>
          <p:nvPr/>
        </p:nvSpPr>
        <p:spPr>
          <a:xfrm rot="18192339">
            <a:off x="3008883" y="4232595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87" name="Gelijk 86"/>
          <p:cNvSpPr/>
          <p:nvPr/>
        </p:nvSpPr>
        <p:spPr>
          <a:xfrm rot="18192339">
            <a:off x="2753711" y="2578114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88" name="Gelijk 87"/>
          <p:cNvSpPr/>
          <p:nvPr/>
        </p:nvSpPr>
        <p:spPr>
          <a:xfrm rot="13603830">
            <a:off x="2774405" y="3178501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89" name="Gelijk 88"/>
          <p:cNvSpPr/>
          <p:nvPr/>
        </p:nvSpPr>
        <p:spPr>
          <a:xfrm rot="18192339">
            <a:off x="2498538" y="1679957"/>
            <a:ext cx="245913" cy="144016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cxnSp>
        <p:nvCxnSpPr>
          <p:cNvPr id="91" name="Rechte verbindingslijn 90"/>
          <p:cNvCxnSpPr>
            <a:stCxn id="7" idx="3"/>
          </p:cNvCxnSpPr>
          <p:nvPr/>
        </p:nvCxnSpPr>
        <p:spPr>
          <a:xfrm>
            <a:off x="2038082" y="1495711"/>
            <a:ext cx="455826" cy="2154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Rechte verbindingslijn met pijl 93"/>
          <p:cNvCxnSpPr>
            <a:stCxn id="19" idx="1"/>
          </p:cNvCxnSpPr>
          <p:nvPr/>
        </p:nvCxnSpPr>
        <p:spPr>
          <a:xfrm flipH="1" flipV="1">
            <a:off x="2728573" y="1846401"/>
            <a:ext cx="296375" cy="2308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Rechte verbindingslijn met pijl 95"/>
          <p:cNvCxnSpPr/>
          <p:nvPr/>
        </p:nvCxnSpPr>
        <p:spPr>
          <a:xfrm flipH="1" flipV="1">
            <a:off x="3004253" y="2720427"/>
            <a:ext cx="232965" cy="115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Rechte verbindingslijn met pijl 97"/>
          <p:cNvCxnSpPr>
            <a:stCxn id="20" idx="1"/>
          </p:cNvCxnSpPr>
          <p:nvPr/>
        </p:nvCxnSpPr>
        <p:spPr>
          <a:xfrm flipH="1">
            <a:off x="3004253" y="2951260"/>
            <a:ext cx="232965" cy="2308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Rechte verbindingslijn 99"/>
          <p:cNvCxnSpPr/>
          <p:nvPr/>
        </p:nvCxnSpPr>
        <p:spPr>
          <a:xfrm>
            <a:off x="1907704" y="1715159"/>
            <a:ext cx="852947" cy="8667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Rechte verbindingslijn 101"/>
          <p:cNvCxnSpPr/>
          <p:nvPr/>
        </p:nvCxnSpPr>
        <p:spPr>
          <a:xfrm flipV="1">
            <a:off x="2493908" y="3355614"/>
            <a:ext cx="266743" cy="2657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kstvak 102"/>
          <p:cNvSpPr txBox="1"/>
          <p:nvPr/>
        </p:nvSpPr>
        <p:spPr>
          <a:xfrm>
            <a:off x="4466621" y="5672755"/>
            <a:ext cx="1041483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b="1" dirty="0" smtClean="0">
                <a:solidFill>
                  <a:prstClr val="black"/>
                </a:solidFill>
              </a:rPr>
              <a:t>Goals = €</a:t>
            </a:r>
            <a:endParaRPr lang="nl-BE" b="1" dirty="0">
              <a:solidFill>
                <a:prstClr val="black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419872" y="1178062"/>
            <a:ext cx="2054862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BE" sz="1200" b="1" dirty="0" smtClean="0">
                <a:solidFill>
                  <a:prstClr val="black"/>
                </a:solidFill>
              </a:rPr>
              <a:t>Goals = sustainability + €</a:t>
            </a:r>
            <a:endParaRPr lang="nl-BE" sz="1200" b="1" dirty="0">
              <a:solidFill>
                <a:prstClr val="black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956376" y="1771747"/>
            <a:ext cx="9321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smtClean="0">
                <a:solidFill>
                  <a:prstClr val="black"/>
                </a:solidFill>
              </a:rPr>
              <a:t>Total </a:t>
            </a:r>
            <a:r>
              <a:rPr lang="nl-BE" sz="1200" dirty="0" err="1" smtClean="0">
                <a:solidFill>
                  <a:prstClr val="black"/>
                </a:solidFill>
              </a:rPr>
              <a:t>Workplace</a:t>
            </a:r>
            <a:r>
              <a:rPr lang="nl-BE" sz="1200" dirty="0" smtClean="0">
                <a:solidFill>
                  <a:prstClr val="black"/>
                </a:solidFill>
              </a:rPr>
              <a:t> </a:t>
            </a:r>
            <a:r>
              <a:rPr lang="nl-BE" sz="1200" dirty="0" err="1" smtClean="0">
                <a:solidFill>
                  <a:prstClr val="black"/>
                </a:solidFill>
              </a:rPr>
              <a:t>Innovation</a:t>
            </a:r>
            <a:endParaRPr lang="nl-BE" sz="1200" dirty="0">
              <a:solidFill>
                <a:prstClr val="black"/>
              </a:solidFill>
            </a:endParaRPr>
          </a:p>
        </p:txBody>
      </p:sp>
      <p:cxnSp>
        <p:nvCxnSpPr>
          <p:cNvPr id="75" name="Rechte verbindingslijn met pijl 74"/>
          <p:cNvCxnSpPr/>
          <p:nvPr/>
        </p:nvCxnSpPr>
        <p:spPr>
          <a:xfrm flipV="1">
            <a:off x="7500528" y="2088555"/>
            <a:ext cx="455848" cy="3548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44944" y="404664"/>
            <a:ext cx="400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DESIGN, OLD FOUNDATIONS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67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539750" y="179388"/>
            <a:ext cx="8334375" cy="729332"/>
          </a:xfrm>
        </p:spPr>
        <p:txBody>
          <a:bodyPr/>
          <a:lstStyle/>
          <a:p>
            <a:r>
              <a:rPr lang="en-US" dirty="0" smtClean="0"/>
              <a:t>New Design, Old Foundations</a:t>
            </a:r>
            <a:endParaRPr lang="en-US" dirty="0"/>
          </a:p>
        </p:txBody>
      </p:sp>
      <p:pic>
        <p:nvPicPr>
          <p:cNvPr id="29" name="Picture 28" descr="New design Old foundations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2736"/>
            <a:ext cx="9144000" cy="52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0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Connections, New Movements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STS Invitation conference sept 14_Version2 du 8 avril 2014 (2)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68" r="-25268"/>
          <a:stretch>
            <a:fillRect/>
          </a:stretch>
        </p:blipFill>
        <p:spPr>
          <a:xfrm>
            <a:off x="-430605" y="1079500"/>
            <a:ext cx="5010793" cy="4710422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glowin copy[1].pdf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50" r="-25250"/>
          <a:stretch>
            <a:fillRect/>
          </a:stretch>
        </p:blipFill>
        <p:spPr>
          <a:xfrm>
            <a:off x="4824000" y="1079500"/>
            <a:ext cx="4039200" cy="4710422"/>
          </a:xfrm>
        </p:spPr>
      </p:pic>
    </p:spTree>
    <p:extLst>
      <p:ext uri="{BB962C8B-B14F-4D97-AF65-F5344CB8AC3E}">
        <p14:creationId xmlns:p14="http://schemas.microsoft.com/office/powerpoint/2010/main" val="375319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nksys keep your coins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" b="1952"/>
          <a:stretch>
            <a:fillRect/>
          </a:stretch>
        </p:blipFill>
        <p:spPr>
          <a:xfrm>
            <a:off x="-1609725" y="-3175"/>
            <a:ext cx="10753725" cy="6888163"/>
          </a:xfrm>
        </p:spPr>
      </p:pic>
    </p:spTree>
    <p:extLst>
      <p:ext uri="{BB962C8B-B14F-4D97-AF65-F5344CB8AC3E}">
        <p14:creationId xmlns:p14="http://schemas.microsoft.com/office/powerpoint/2010/main" val="328714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err="1" smtClean="0"/>
              <a:t>Thank</a:t>
            </a:r>
            <a:r>
              <a:rPr lang="fr-BE" dirty="0" smtClean="0"/>
              <a:t> </a:t>
            </a:r>
            <a:r>
              <a:rPr lang="fr-BE" dirty="0" err="1" smtClean="0"/>
              <a:t>you</a:t>
            </a:r>
            <a:r>
              <a:rPr lang="fr-BE" dirty="0" smtClean="0"/>
              <a:t> for </a:t>
            </a:r>
            <a:r>
              <a:rPr lang="fr-BE" dirty="0" err="1" smtClean="0"/>
              <a:t>your</a:t>
            </a:r>
            <a:r>
              <a:rPr lang="fr-BE" dirty="0" smtClean="0"/>
              <a:t> attention!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c</a:t>
            </a:r>
            <a:r>
              <a:rPr lang="fr-BE" dirty="0" smtClean="0"/>
              <a:t>ontact: </a:t>
            </a:r>
          </a:p>
          <a:p>
            <a:r>
              <a:rPr lang="fr-BE" dirty="0" smtClean="0"/>
              <a:t>geert.vanhootegem@kuleuven.be</a:t>
            </a:r>
            <a:endParaRPr lang="fr-BE" dirty="0"/>
          </a:p>
          <a:p>
            <a:r>
              <a:rPr lang="fr-BE" dirty="0" smtClean="0"/>
              <a:t>sam.pless@kuleuven.be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9215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07"/>
          <a:stretch/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86086" y="620688"/>
            <a:ext cx="3600400" cy="83099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chemeClr val="bg1"/>
                </a:solidFill>
              </a:rPr>
              <a:t>THE UMBRELLA SYNDROME</a:t>
            </a:r>
            <a:endParaRPr lang="nl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4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-1" y="-99392"/>
            <a:ext cx="9108505" cy="6858000"/>
          </a:xfrm>
        </p:spPr>
      </p:pic>
      <p:sp>
        <p:nvSpPr>
          <p:cNvPr id="5" name="TextBox 4"/>
          <p:cNvSpPr txBox="1"/>
          <p:nvPr/>
        </p:nvSpPr>
        <p:spPr>
          <a:xfrm>
            <a:off x="755576" y="836712"/>
            <a:ext cx="2304256" cy="8309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</a:rPr>
              <a:t>SILO THINKING</a:t>
            </a:r>
          </a:p>
        </p:txBody>
      </p:sp>
    </p:spTree>
    <p:extLst>
      <p:ext uri="{BB962C8B-B14F-4D97-AF65-F5344CB8AC3E}">
        <p14:creationId xmlns:p14="http://schemas.microsoft.com/office/powerpoint/2010/main" val="326787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r="10797"/>
          <a:stretch/>
        </p:blipFill>
        <p:spPr>
          <a:xfrm>
            <a:off x="-1262" y="0"/>
            <a:ext cx="9145262" cy="6873822"/>
          </a:xfrm>
        </p:spPr>
      </p:pic>
      <p:sp>
        <p:nvSpPr>
          <p:cNvPr id="5" name="TextBox 4"/>
          <p:cNvSpPr txBox="1"/>
          <p:nvPr/>
        </p:nvSpPr>
        <p:spPr>
          <a:xfrm>
            <a:off x="251520" y="332656"/>
            <a:ext cx="4608512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chemeClr val="bg1"/>
                </a:solidFill>
              </a:rPr>
              <a:t>FLEXIBILITY </a:t>
            </a:r>
            <a:r>
              <a:rPr lang="nl-BE" sz="2400" dirty="0">
                <a:solidFill>
                  <a:schemeClr val="bg1"/>
                </a:solidFill>
              </a:rPr>
              <a:t>&amp; </a:t>
            </a:r>
            <a:r>
              <a:rPr lang="nl-BE" sz="2400" dirty="0" smtClean="0">
                <a:solidFill>
                  <a:schemeClr val="bg1"/>
                </a:solidFill>
              </a:rPr>
              <a:t>AGILITY</a:t>
            </a:r>
            <a:endParaRPr lang="nl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03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79388"/>
            <a:ext cx="8334375" cy="729332"/>
          </a:xfrm>
        </p:spPr>
        <p:txBody>
          <a:bodyPr anchor="b"/>
          <a:lstStyle/>
          <a:p>
            <a:r>
              <a:rPr lang="en-US" dirty="0" err="1" smtClean="0"/>
              <a:t>Organisational</a:t>
            </a:r>
            <a:r>
              <a:rPr lang="en-US" dirty="0" smtClean="0"/>
              <a:t>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bus tour de france corsic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20807"/>
            <a:ext cx="7271423" cy="45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nl-BE" sz="3200" dirty="0" smtClean="0"/>
              <a:t>“(…) </a:t>
            </a:r>
            <a:r>
              <a:rPr lang="nl-BE" sz="3200" dirty="0" err="1" smtClean="0"/>
              <a:t>organisations</a:t>
            </a:r>
            <a:r>
              <a:rPr lang="nl-BE" sz="3200" dirty="0" smtClean="0"/>
              <a:t> are </a:t>
            </a:r>
            <a:r>
              <a:rPr lang="nl-BE" sz="3200" dirty="0" err="1" smtClean="0"/>
              <a:t>still</a:t>
            </a:r>
            <a:r>
              <a:rPr lang="nl-BE" sz="3200" dirty="0" smtClean="0"/>
              <a:t> </a:t>
            </a:r>
            <a:r>
              <a:rPr lang="nl-BE" sz="3200" dirty="0" err="1" smtClean="0"/>
              <a:t>so</a:t>
            </a:r>
            <a:r>
              <a:rPr lang="nl-BE" sz="3200" dirty="0" smtClean="0"/>
              <a:t> </a:t>
            </a:r>
            <a:r>
              <a:rPr lang="nl-BE" sz="3200" dirty="0" err="1" smtClean="0"/>
              <a:t>imperfectly</a:t>
            </a:r>
            <a:r>
              <a:rPr lang="nl-BE" sz="3200" dirty="0" smtClean="0"/>
              <a:t> </a:t>
            </a:r>
            <a:r>
              <a:rPr lang="nl-BE" sz="3200" dirty="0" err="1" smtClean="0"/>
              <a:t>designed</a:t>
            </a:r>
            <a:r>
              <a:rPr lang="nl-BE" sz="3200" dirty="0" smtClean="0"/>
              <a:t> </a:t>
            </a:r>
            <a:r>
              <a:rPr lang="nl-BE" sz="3200" dirty="0" err="1" smtClean="0"/>
              <a:t>and</a:t>
            </a:r>
            <a:r>
              <a:rPr lang="nl-BE" sz="3200" dirty="0" smtClean="0"/>
              <a:t> </a:t>
            </a:r>
            <a:r>
              <a:rPr lang="nl-BE" sz="3200" dirty="0" err="1" smtClean="0"/>
              <a:t>our</a:t>
            </a:r>
            <a:r>
              <a:rPr lang="nl-BE" sz="3200" dirty="0" smtClean="0"/>
              <a:t> </a:t>
            </a:r>
            <a:r>
              <a:rPr lang="nl-BE" sz="3200" dirty="0" err="1" smtClean="0"/>
              <a:t>ignorance</a:t>
            </a:r>
            <a:r>
              <a:rPr lang="nl-BE" sz="3200" dirty="0" smtClean="0"/>
              <a:t> </a:t>
            </a:r>
            <a:r>
              <a:rPr lang="nl-BE" sz="3200" dirty="0" err="1" smtClean="0"/>
              <a:t>about</a:t>
            </a:r>
            <a:r>
              <a:rPr lang="nl-BE" sz="3200" dirty="0" smtClean="0"/>
              <a:t> </a:t>
            </a:r>
            <a:r>
              <a:rPr lang="nl-BE" sz="3200" dirty="0" err="1" smtClean="0"/>
              <a:t>them</a:t>
            </a:r>
            <a:r>
              <a:rPr lang="nl-BE" sz="3200" dirty="0" smtClean="0"/>
              <a:t> is </a:t>
            </a:r>
            <a:r>
              <a:rPr lang="nl-BE" sz="3200" dirty="0" err="1" smtClean="0"/>
              <a:t>so</a:t>
            </a:r>
            <a:r>
              <a:rPr lang="nl-BE" sz="3200" dirty="0" smtClean="0"/>
              <a:t> </a:t>
            </a:r>
            <a:r>
              <a:rPr lang="nl-BE" sz="3200" dirty="0" err="1" smtClean="0"/>
              <a:t>great</a:t>
            </a:r>
            <a:r>
              <a:rPr lang="nl-BE" sz="3200" dirty="0" smtClean="0"/>
              <a:t> </a:t>
            </a:r>
            <a:r>
              <a:rPr lang="nl-BE" sz="3200" dirty="0" err="1" smtClean="0"/>
              <a:t>that</a:t>
            </a:r>
            <a:r>
              <a:rPr lang="nl-BE" sz="3200" dirty="0" smtClean="0"/>
              <a:t> </a:t>
            </a:r>
            <a:r>
              <a:rPr lang="nl-BE" sz="3200" dirty="0" err="1" smtClean="0"/>
              <a:t>forms</a:t>
            </a:r>
            <a:r>
              <a:rPr lang="nl-BE" sz="3200" dirty="0" smtClean="0"/>
              <a:t> of </a:t>
            </a:r>
            <a:r>
              <a:rPr lang="nl-BE" sz="3200" dirty="0" err="1" smtClean="0"/>
              <a:t>malfunctioning</a:t>
            </a:r>
            <a:r>
              <a:rPr lang="nl-BE" sz="3200" dirty="0" smtClean="0"/>
              <a:t> </a:t>
            </a:r>
            <a:r>
              <a:rPr lang="nl-BE" sz="3200" dirty="0" err="1" smtClean="0"/>
              <a:t>and</a:t>
            </a:r>
            <a:r>
              <a:rPr lang="nl-BE" sz="3200" dirty="0" smtClean="0"/>
              <a:t> the </a:t>
            </a:r>
            <a:r>
              <a:rPr lang="nl-BE" sz="3200" dirty="0" err="1" smtClean="0"/>
              <a:t>suffering</a:t>
            </a:r>
            <a:r>
              <a:rPr lang="nl-BE" sz="3200" dirty="0" smtClean="0"/>
              <a:t> </a:t>
            </a:r>
            <a:r>
              <a:rPr lang="nl-BE" sz="3200" dirty="0" err="1" smtClean="0"/>
              <a:t>which</a:t>
            </a:r>
            <a:r>
              <a:rPr lang="nl-BE" sz="3200" dirty="0" smtClean="0"/>
              <a:t> </a:t>
            </a:r>
            <a:r>
              <a:rPr lang="nl-BE" sz="3200" dirty="0" err="1" smtClean="0"/>
              <a:t>results</a:t>
            </a:r>
            <a:r>
              <a:rPr lang="nl-BE" sz="3200" dirty="0" smtClean="0"/>
              <a:t> </a:t>
            </a:r>
            <a:r>
              <a:rPr lang="nl-BE" sz="3200" dirty="0" err="1" smtClean="0"/>
              <a:t>from</a:t>
            </a:r>
            <a:r>
              <a:rPr lang="nl-BE" sz="3200" dirty="0" smtClean="0"/>
              <a:t> </a:t>
            </a:r>
            <a:r>
              <a:rPr lang="nl-BE" sz="3200" dirty="0" err="1" smtClean="0"/>
              <a:t>it</a:t>
            </a:r>
            <a:r>
              <a:rPr lang="nl-BE" sz="3200" dirty="0" smtClean="0"/>
              <a:t> are </a:t>
            </a:r>
            <a:r>
              <a:rPr lang="nl-BE" sz="3200" dirty="0" err="1" smtClean="0"/>
              <a:t>ubiquitous</a:t>
            </a:r>
            <a:r>
              <a:rPr lang="nl-BE" sz="3200" dirty="0" smtClean="0"/>
              <a:t> </a:t>
            </a:r>
            <a:r>
              <a:rPr lang="nl-BE" sz="3200" dirty="0" err="1" smtClean="0"/>
              <a:t>and</a:t>
            </a:r>
            <a:r>
              <a:rPr lang="nl-BE" sz="3200" dirty="0" smtClean="0"/>
              <a:t> are </a:t>
            </a:r>
            <a:r>
              <a:rPr lang="nl-BE" sz="3200" dirty="0" err="1" smtClean="0"/>
              <a:t>widely</a:t>
            </a:r>
            <a:r>
              <a:rPr lang="nl-BE" sz="3200" dirty="0" smtClean="0"/>
              <a:t> </a:t>
            </a:r>
            <a:r>
              <a:rPr lang="nl-BE" sz="3200" dirty="0" err="1" smtClean="0"/>
              <a:t>accepted</a:t>
            </a:r>
            <a:r>
              <a:rPr lang="nl-BE" sz="3200" dirty="0" smtClean="0"/>
              <a:t> as </a:t>
            </a:r>
            <a:r>
              <a:rPr lang="nl-BE" sz="3200" dirty="0" err="1" smtClean="0"/>
              <a:t>normal</a:t>
            </a:r>
            <a:r>
              <a:rPr lang="nl-BE" sz="3200" dirty="0" smtClean="0"/>
              <a:t> </a:t>
            </a:r>
            <a:r>
              <a:rPr lang="nl-BE" sz="3200" dirty="0" err="1" smtClean="0"/>
              <a:t>and</a:t>
            </a:r>
            <a:r>
              <a:rPr lang="nl-BE" sz="3200" dirty="0" smtClean="0"/>
              <a:t>  </a:t>
            </a:r>
            <a:r>
              <a:rPr lang="nl-BE" sz="3200" dirty="0" err="1" smtClean="0"/>
              <a:t>unavoidable</a:t>
            </a:r>
            <a:r>
              <a:rPr lang="nl-BE" sz="3200" dirty="0" smtClean="0"/>
              <a:t>.”</a:t>
            </a:r>
          </a:p>
          <a:p>
            <a:pPr marL="0" indent="0">
              <a:buNone/>
            </a:pPr>
            <a:r>
              <a:rPr lang="nl-BE" dirty="0" smtClean="0"/>
              <a:t>(Elias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Scotson</a:t>
            </a:r>
            <a:r>
              <a:rPr lang="nl-BE" dirty="0" smtClean="0"/>
              <a:t>, 1965)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1026" name="Picture 2" descr="http://www.norberteliasfoundation.nl/images/usa1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93096"/>
            <a:ext cx="16287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57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nchester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orporate-KU Leuven-Liggend-Achtergrond Wit en Watermerk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86BCE5"/>
      </a:accent3>
      <a:accent4>
        <a:srgbClr val="00407A"/>
      </a:accent4>
      <a:accent5>
        <a:srgbClr val="7F7F7F"/>
      </a:accent5>
      <a:accent6>
        <a:srgbClr val="595959"/>
      </a:accent6>
      <a:hlink>
        <a:srgbClr val="009999"/>
      </a:hlink>
      <a:folHlink>
        <a:srgbClr val="800080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Manchester</Template>
  <TotalTime>5612</TotalTime>
  <Words>1093</Words>
  <Application>Microsoft Macintosh PowerPoint</Application>
  <PresentationFormat>On-screen Show (4:3)</PresentationFormat>
  <Paragraphs>384</Paragraphs>
  <Slides>46</Slides>
  <Notes>9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Manchester</vt:lpstr>
      <vt:lpstr>Corporate-KU Leuven-Liggend-Achtergrond Wit en Watermerk</vt:lpstr>
      <vt:lpstr>TOTAL WORKPLACE INNOVATION  The paradigm that will change the organisation</vt:lpstr>
      <vt:lpstr>Some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Organisational Failure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 Requirements</vt:lpstr>
      <vt:lpstr>PowerPoint Presentation</vt:lpstr>
      <vt:lpstr>EUROPEES PERSPECTIEF</vt:lpstr>
      <vt:lpstr>Specs for New Organisational Design Theory</vt:lpstr>
      <vt:lpstr>PowerPoint Presentation</vt:lpstr>
      <vt:lpstr>PowerPoint Presentation</vt:lpstr>
      <vt:lpstr>PowerPoint Presentation</vt:lpstr>
      <vt:lpstr>Need for integral view (2)</vt:lpstr>
      <vt:lpstr>PowerPoint Presentation</vt:lpstr>
      <vt:lpstr>PowerPoint Presentation</vt:lpstr>
      <vt:lpstr>PowerPoint Presentation</vt:lpstr>
      <vt:lpstr>PowerPoint Presentation</vt:lpstr>
      <vt:lpstr>SYSTEMS</vt:lpstr>
      <vt:lpstr>Principles of TWIN</vt:lpstr>
      <vt:lpstr>Principles of TWIN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Design, Old Foundations</vt:lpstr>
      <vt:lpstr>Old Connections, New Movements</vt:lpstr>
      <vt:lpstr>PowerPoint Presentation</vt:lpstr>
      <vt:lpstr>Thank you for your attention!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 Quality among Health Care professionals</dc:title>
  <dc:creator>lander vermeerbergen</dc:creator>
  <dc:description>Huisstijl KU Leuven - versie 24 juli 2012</dc:description>
  <cp:lastModifiedBy>Geert Van Hootegem</cp:lastModifiedBy>
  <cp:revision>128</cp:revision>
  <dcterms:created xsi:type="dcterms:W3CDTF">2014-05-07T14:54:11Z</dcterms:created>
  <dcterms:modified xsi:type="dcterms:W3CDTF">2014-08-20T07:53:33Z</dcterms:modified>
</cp:coreProperties>
</file>